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7"/>
      <p:bold r:id="rId108"/>
      <p:italic r:id="rId109"/>
      <p:boldItalic r:id="rId110"/>
    </p:embeddedFont>
    <p:embeddedFont>
      <p:font typeface="Montserrat" panose="020B0604020202020204" charset="0"/>
      <p:regular r:id="rId111"/>
      <p:bold r:id="rId112"/>
      <p:italic r:id="rId113"/>
      <p:boldItalic r:id="rId114"/>
    </p:embeddedFont>
    <p:embeddedFont>
      <p:font typeface="Montserrat Medium" panose="020B0604020202020204" charset="0"/>
      <p:regular r:id="rId115"/>
      <p:bold r:id="rId116"/>
      <p:italic r:id="rId117"/>
      <p:boldItalic r:id="rId118"/>
    </p:embeddedFont>
    <p:embeddedFont>
      <p:font typeface="Source Code Pro" panose="020B0604020202020204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7">
          <p15:clr>
            <a:srgbClr val="747775"/>
          </p15:clr>
        </p15:guide>
        <p15:guide id="2" orient="horz" pos="3118">
          <p15:clr>
            <a:srgbClr val="747775"/>
          </p15:clr>
        </p15:guide>
        <p15:guide id="3" orient="horz" pos="794">
          <p15:clr>
            <a:srgbClr val="747775"/>
          </p15:clr>
        </p15:guide>
        <p15:guide id="4" pos="5363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ieT6MnMg7RQne2AXaiHrz9N433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pos="397"/>
        <p:guide orient="horz" pos="3118"/>
        <p:guide orient="horz" pos="794"/>
        <p:guide pos="53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7" name="Google Shape;1147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5" name="Google Shape;1155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1" name="Google Shape;1171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0" name="Google Shape;1180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050">
                <a:solidFill>
                  <a:srgbClr val="0B1223"/>
                </a:solidFill>
                <a:latin typeface="Montserrat"/>
                <a:ea typeface="Montserrat"/>
                <a:cs typeface="Montserrat"/>
                <a:sym typeface="Montserrat"/>
              </a:rPr>
              <a:t>La voz de una marca se define como la personalidad de la misma y no cambia con el tiempo.</a:t>
            </a:r>
            <a:endParaRPr sz="1050">
              <a:solidFill>
                <a:srgbClr val="0B12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050">
                <a:solidFill>
                  <a:srgbClr val="0B1223"/>
                </a:solidFill>
                <a:latin typeface="Montserrat"/>
                <a:ea typeface="Montserrat"/>
                <a:cs typeface="Montserrat"/>
                <a:sym typeface="Montserrat"/>
              </a:rPr>
              <a:t>Coloca ejemplos  P.E. </a:t>
            </a:r>
            <a:endParaRPr sz="1050">
              <a:solidFill>
                <a:srgbClr val="0B12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No colocar imágenes en la diapo// Ai</a:t>
            </a:r>
            <a:endParaRPr sz="1050">
              <a:solidFill>
                <a:srgbClr val="0B122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7" name="Google Shape;3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" name="Google Shape;36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9" name="Google Shape;3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0" name="Google Shape;4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3" name="Google Shape;4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4" name="Google Shape;4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3" name="Google Shape;4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5" name="Google Shape;5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8" name="Google Shape;54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8" name="Google Shape;5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7" name="Google Shape;56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050">
                <a:solidFill>
                  <a:srgbClr val="0B1223"/>
                </a:solidFill>
                <a:latin typeface="Montserrat"/>
                <a:ea typeface="Montserrat"/>
                <a:cs typeface="Montserrat"/>
                <a:sym typeface="Montserrat"/>
              </a:rPr>
              <a:t>La voz de una marca se define como la personalidad de la misma y no cambia con el tiempo.</a:t>
            </a:r>
            <a:endParaRPr sz="1050">
              <a:solidFill>
                <a:srgbClr val="0B12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050">
                <a:solidFill>
                  <a:srgbClr val="0B1223"/>
                </a:solidFill>
                <a:latin typeface="Montserrat"/>
                <a:ea typeface="Montserrat"/>
                <a:cs typeface="Montserrat"/>
                <a:sym typeface="Montserrat"/>
              </a:rPr>
              <a:t>Coloca ejemplos  P.E. </a:t>
            </a:r>
            <a:endParaRPr sz="1050">
              <a:solidFill>
                <a:srgbClr val="0B122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No colocar imágenes en la diapo// Ai</a:t>
            </a:r>
            <a:endParaRPr sz="1050">
              <a:solidFill>
                <a:srgbClr val="0B122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3" name="Google Shape;62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6" name="Google Shape;64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4" name="Google Shape;65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1" name="Google Shape;66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1" name="Google Shape;67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9" name="Google Shape;6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7" name="Google Shape;68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1" name="Google Shape;71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9" name="Google Shape;71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8" name="Google Shape;72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7" name="Google Shape;73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7" name="Google Shape;74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4" name="Google Shape;75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2" name="Google Shape;76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8" name="Google Shape;77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6" name="Google Shape;78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4" name="Google Shape;79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2" name="Google Shape;80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0" name="Google Shape;81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8" name="Google Shape;8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6" name="Google Shape;82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9" name="Google Shape;83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9" name="Google Shape;84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5" name="Google Shape;86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6" name="Google Shape;87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3" name="Google Shape;88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1" name="Google Shape;89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1" name="Google Shape;901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0" name="Google Shape;91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9" name="Google Shape;91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0" name="Google Shape;930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3" name="Google Shape;94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3" name="Google Shape;95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2" name="Google Shape;962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1" name="Google Shape;971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3" name="Google Shape;98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2" name="Google Shape;99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8" name="Google Shape;100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8" name="Google Shape;101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2592a6409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4" name="Google Shape;1044;g32592a6409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0" name="Google Shape;1070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3" name="Google Shape;109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3" name="Google Shape;1103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9" name="Google Shape;1119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2" name="Google Shape;113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I PPT">
  <p:cSld name="TITLE_1">
    <p:bg>
      <p:bgPr>
        <a:solidFill>
          <a:srgbClr val="04235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g32592a6409e_0_4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g32592a6409e_0_4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2" name="Google Shape;12;g32592a6409e_0_401"/>
          <p:cNvPicPr preferRelativeResize="0"/>
          <p:nvPr/>
        </p:nvPicPr>
        <p:blipFill rotWithShape="1">
          <a:blip r:embed="rId3">
            <a:alphaModFix/>
          </a:blip>
          <a:srcRect r="763"/>
          <a:stretch/>
        </p:blipFill>
        <p:spPr>
          <a:xfrm>
            <a:off x="600550" y="370300"/>
            <a:ext cx="2608824" cy="6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g32592a6409e_0_401"/>
          <p:cNvPicPr preferRelativeResize="0"/>
          <p:nvPr/>
        </p:nvPicPr>
        <p:blipFill rotWithShape="1">
          <a:blip r:embed="rId4">
            <a:alphaModFix/>
          </a:blip>
          <a:srcRect l="21121" t="20225" r="21091" b="22150"/>
          <a:stretch/>
        </p:blipFill>
        <p:spPr>
          <a:xfrm>
            <a:off x="0" y="4180425"/>
            <a:ext cx="878899" cy="8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g32592a6409e_0_401"/>
          <p:cNvPicPr preferRelativeResize="0"/>
          <p:nvPr/>
        </p:nvPicPr>
        <p:blipFill rotWithShape="1">
          <a:blip r:embed="rId5">
            <a:alphaModFix/>
          </a:blip>
          <a:srcRect l="20437" t="16634" r="20749" b="49081"/>
          <a:stretch/>
        </p:blipFill>
        <p:spPr>
          <a:xfrm rot="10800000" flipH="1">
            <a:off x="7830500" y="0"/>
            <a:ext cx="1067151" cy="6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32592a6409e_0_401"/>
          <p:cNvSpPr txBox="1"/>
          <p:nvPr/>
        </p:nvSpPr>
        <p:spPr>
          <a:xfrm>
            <a:off x="968250" y="2266600"/>
            <a:ext cx="548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592a6409e_0_3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g32592a6409e_0_3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592a6409e_0_3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32592a6409e_0_3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g32592a6409e_0_3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592a6409e_0_3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32592a6409e_0_3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g32592a6409e_0_37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g32592a6409e_0_3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592a6409e_0_3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32592a6409e_0_3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592a6409e_0_37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g32592a6409e_0_37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g32592a6409e_0_3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592a6409e_0_38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g32592a6409e_0_3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592a6409e_0_38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2592a6409e_0_38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g32592a6409e_0_38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g32592a6409e_0_38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g32592a6409e_0_3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592a6409e_0_39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g32592a6409e_0_3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592a6409e_0_39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g32592a6409e_0_39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g32592a6409e_0_3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nual DAI 2">
  <p:cSld name="TITLE_AND_BODY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g32592a6409e_0_408"/>
          <p:cNvGrpSpPr/>
          <p:nvPr/>
        </p:nvGrpSpPr>
        <p:grpSpPr>
          <a:xfrm>
            <a:off x="7072650" y="235200"/>
            <a:ext cx="1988400" cy="335400"/>
            <a:chOff x="7072650" y="311400"/>
            <a:chExt cx="1988400" cy="335400"/>
          </a:xfrm>
        </p:grpSpPr>
        <p:sp>
          <p:nvSpPr>
            <p:cNvPr id="18" name="Google Shape;18;g32592a6409e_0_408"/>
            <p:cNvSpPr txBox="1"/>
            <p:nvPr/>
          </p:nvSpPr>
          <p:spPr>
            <a:xfrm>
              <a:off x="7129650" y="311400"/>
              <a:ext cx="1931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ES" sz="1000" b="0" i="0" u="none" strike="noStrike" cap="none">
                  <a:solidFill>
                    <a:srgbClr val="0B122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Winter Camp</a:t>
              </a:r>
              <a:endParaRPr sz="1000" b="0" i="0" u="none" strike="noStrike" cap="none">
                <a:solidFill>
                  <a:srgbClr val="0B122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19" name="Google Shape;19;g32592a6409e_0_408"/>
            <p:cNvCxnSpPr/>
            <p:nvPr/>
          </p:nvCxnSpPr>
          <p:spPr>
            <a:xfrm flipH="1">
              <a:off x="7072650" y="419200"/>
              <a:ext cx="2400" cy="150000"/>
            </a:xfrm>
            <a:prstGeom prst="straightConnector1">
              <a:avLst/>
            </a:prstGeom>
            <a:noFill/>
            <a:ln w="9525" cap="flat" cmpd="sng">
              <a:solidFill>
                <a:srgbClr val="04235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" name="Google Shape;20;g32592a6409e_0_408"/>
          <p:cNvPicPr preferRelativeResize="0"/>
          <p:nvPr/>
        </p:nvPicPr>
        <p:blipFill rotWithShape="1">
          <a:blip r:embed="rId2">
            <a:alphaModFix/>
          </a:blip>
          <a:srcRect l="57220" t="18307" r="16267" b="18251"/>
          <a:stretch/>
        </p:blipFill>
        <p:spPr>
          <a:xfrm flipH="1">
            <a:off x="8520599" y="520350"/>
            <a:ext cx="623401" cy="14917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g32592a6409e_0_4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2" name="Google Shape;22;g32592a6409e_0_408"/>
          <p:cNvSpPr/>
          <p:nvPr/>
        </p:nvSpPr>
        <p:spPr>
          <a:xfrm rot="5400000">
            <a:off x="4328250" y="179950"/>
            <a:ext cx="480300" cy="9151200"/>
          </a:xfrm>
          <a:prstGeom prst="round2SameRect">
            <a:avLst>
              <a:gd name="adj1" fmla="val 47699"/>
              <a:gd name="adj2" fmla="val 0"/>
            </a:avLst>
          </a:prstGeom>
          <a:solidFill>
            <a:srgbClr val="0423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g32592a6409e_0_4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9550" y="4640858"/>
            <a:ext cx="1249382" cy="22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g32592a6409e_0_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2265" y="4541950"/>
            <a:ext cx="447709" cy="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SECTION_HEADER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g32592a6409e_0_417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 flipH="1">
            <a:off x="-7200" y="0"/>
            <a:ext cx="91439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g32592a6409e_0_4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8" name="Google Shape;28;g32592a6409e_0_417"/>
          <p:cNvSpPr txBox="1"/>
          <p:nvPr/>
        </p:nvSpPr>
        <p:spPr>
          <a:xfrm>
            <a:off x="540000" y="953025"/>
            <a:ext cx="21819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-ES" sz="3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3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g32592a6409e_0_417"/>
          <p:cNvSpPr/>
          <p:nvPr/>
        </p:nvSpPr>
        <p:spPr>
          <a:xfrm rot="5400000">
            <a:off x="4328250" y="179950"/>
            <a:ext cx="480300" cy="9151200"/>
          </a:xfrm>
          <a:prstGeom prst="round2SameRect">
            <a:avLst>
              <a:gd name="adj1" fmla="val 47699"/>
              <a:gd name="adj2" fmla="val 0"/>
            </a:avLst>
          </a:prstGeom>
          <a:solidFill>
            <a:srgbClr val="0423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g32592a6409e_0_417"/>
          <p:cNvGrpSpPr/>
          <p:nvPr/>
        </p:nvGrpSpPr>
        <p:grpSpPr>
          <a:xfrm>
            <a:off x="7072650" y="235200"/>
            <a:ext cx="1988400" cy="335400"/>
            <a:chOff x="7072650" y="311400"/>
            <a:chExt cx="1988400" cy="335400"/>
          </a:xfrm>
        </p:grpSpPr>
        <p:sp>
          <p:nvSpPr>
            <p:cNvPr id="31" name="Google Shape;31;g32592a6409e_0_417"/>
            <p:cNvSpPr txBox="1"/>
            <p:nvPr/>
          </p:nvSpPr>
          <p:spPr>
            <a:xfrm>
              <a:off x="7129650" y="311400"/>
              <a:ext cx="1931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ES" sz="1000" b="0" i="0" u="none" strike="noStrike" cap="none">
                  <a:solidFill>
                    <a:srgbClr val="0B122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Winter Camp</a:t>
              </a:r>
              <a:endParaRPr sz="1000" b="0" i="0" u="none" strike="noStrike" cap="none">
                <a:solidFill>
                  <a:srgbClr val="0B122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32" name="Google Shape;32;g32592a6409e_0_417"/>
            <p:cNvCxnSpPr/>
            <p:nvPr/>
          </p:nvCxnSpPr>
          <p:spPr>
            <a:xfrm flipH="1">
              <a:off x="7072650" y="419200"/>
              <a:ext cx="2400" cy="150000"/>
            </a:xfrm>
            <a:prstGeom prst="straightConnector1">
              <a:avLst/>
            </a:prstGeom>
            <a:noFill/>
            <a:ln w="9525" cap="flat" cmpd="sng">
              <a:solidFill>
                <a:srgbClr val="04235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3" name="Google Shape;33;g32592a6409e_0_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9550" y="4640858"/>
            <a:ext cx="1249382" cy="22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32592a6409e_0_4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2265" y="4541950"/>
            <a:ext cx="447709" cy="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1">
  <p:cSld name="CAPTION_ONLY_1">
    <p:bg>
      <p:bgPr>
        <a:solidFill>
          <a:srgbClr val="2841DD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g32592a6409e_0_427"/>
          <p:cNvPicPr preferRelativeResize="0"/>
          <p:nvPr/>
        </p:nvPicPr>
        <p:blipFill rotWithShape="1">
          <a:blip r:embed="rId2">
            <a:alphaModFix amt="60000"/>
          </a:blip>
          <a:srcRect l="-1976" r="11313" b="6524"/>
          <a:stretch/>
        </p:blipFill>
        <p:spPr>
          <a:xfrm>
            <a:off x="1664875" y="0"/>
            <a:ext cx="74791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32592a6409e_0_427"/>
          <p:cNvSpPr/>
          <p:nvPr/>
        </p:nvSpPr>
        <p:spPr>
          <a:xfrm>
            <a:off x="0" y="0"/>
            <a:ext cx="2973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g32592a6409e_0_427"/>
          <p:cNvSpPr/>
          <p:nvPr/>
        </p:nvSpPr>
        <p:spPr>
          <a:xfrm>
            <a:off x="1274875" y="1789600"/>
            <a:ext cx="2169300" cy="1888500"/>
          </a:xfrm>
          <a:prstGeom prst="pie">
            <a:avLst>
              <a:gd name="adj1" fmla="val 5375995"/>
              <a:gd name="adj2" fmla="val 10797797"/>
            </a:avLst>
          </a:prstGeom>
          <a:solidFill>
            <a:srgbClr val="2841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32592a6409e_0_427"/>
          <p:cNvSpPr txBox="1"/>
          <p:nvPr/>
        </p:nvSpPr>
        <p:spPr>
          <a:xfrm>
            <a:off x="896350" y="2190749"/>
            <a:ext cx="19587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es-ES" sz="9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9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nual DAI 1">
  <p:cSld name="TITLE_AND_BODY_1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32592a6409e_0_432"/>
          <p:cNvPicPr preferRelativeResize="0"/>
          <p:nvPr/>
        </p:nvPicPr>
        <p:blipFill rotWithShape="1">
          <a:blip r:embed="rId2">
            <a:alphaModFix/>
          </a:blip>
          <a:srcRect l="8988" t="45450" r="5078" b="31085"/>
          <a:stretch/>
        </p:blipFill>
        <p:spPr>
          <a:xfrm rot="10800000">
            <a:off x="220748" y="3984075"/>
            <a:ext cx="2274202" cy="62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g32592a6409e_0_432"/>
          <p:cNvGrpSpPr/>
          <p:nvPr/>
        </p:nvGrpSpPr>
        <p:grpSpPr>
          <a:xfrm>
            <a:off x="7072650" y="235200"/>
            <a:ext cx="1988400" cy="335400"/>
            <a:chOff x="7072650" y="311400"/>
            <a:chExt cx="1988400" cy="335400"/>
          </a:xfrm>
        </p:grpSpPr>
        <p:sp>
          <p:nvSpPr>
            <p:cNvPr id="43" name="Google Shape;43;g32592a6409e_0_432"/>
            <p:cNvSpPr txBox="1"/>
            <p:nvPr/>
          </p:nvSpPr>
          <p:spPr>
            <a:xfrm>
              <a:off x="7129650" y="311400"/>
              <a:ext cx="1931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ES" sz="1000" b="0" i="0" u="none" strike="noStrike" cap="none">
                  <a:solidFill>
                    <a:srgbClr val="0B122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Winter Camp</a:t>
              </a:r>
              <a:endParaRPr sz="1000" b="0" i="0" u="none" strike="noStrike" cap="none">
                <a:solidFill>
                  <a:srgbClr val="0B122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44" name="Google Shape;44;g32592a6409e_0_432"/>
            <p:cNvCxnSpPr/>
            <p:nvPr/>
          </p:nvCxnSpPr>
          <p:spPr>
            <a:xfrm flipH="1">
              <a:off x="7072650" y="419200"/>
              <a:ext cx="2400" cy="150000"/>
            </a:xfrm>
            <a:prstGeom prst="straightConnector1">
              <a:avLst/>
            </a:prstGeom>
            <a:noFill/>
            <a:ln w="9525" cap="flat" cmpd="sng">
              <a:solidFill>
                <a:srgbClr val="04235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" name="Google Shape;45;g32592a6409e_0_4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46" name="Google Shape;46;g32592a6409e_0_432"/>
          <p:cNvSpPr/>
          <p:nvPr/>
        </p:nvSpPr>
        <p:spPr>
          <a:xfrm rot="5400000">
            <a:off x="4328250" y="179950"/>
            <a:ext cx="480300" cy="9151200"/>
          </a:xfrm>
          <a:prstGeom prst="round2SameRect">
            <a:avLst>
              <a:gd name="adj1" fmla="val 47699"/>
              <a:gd name="adj2" fmla="val 0"/>
            </a:avLst>
          </a:prstGeom>
          <a:solidFill>
            <a:srgbClr val="0423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g32592a6409e_0_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9550" y="4640858"/>
            <a:ext cx="1249382" cy="22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32592a6409e_0_4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2265" y="4541950"/>
            <a:ext cx="447709" cy="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nter Camp">
  <p:cSld name="TITLE_AND_BODY_1_3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32592a6409e_0_441"/>
          <p:cNvGrpSpPr/>
          <p:nvPr/>
        </p:nvGrpSpPr>
        <p:grpSpPr>
          <a:xfrm>
            <a:off x="7072650" y="235200"/>
            <a:ext cx="1988400" cy="335400"/>
            <a:chOff x="7072650" y="311400"/>
            <a:chExt cx="1988400" cy="335400"/>
          </a:xfrm>
        </p:grpSpPr>
        <p:sp>
          <p:nvSpPr>
            <p:cNvPr id="51" name="Google Shape;51;g32592a6409e_0_441"/>
            <p:cNvSpPr txBox="1"/>
            <p:nvPr/>
          </p:nvSpPr>
          <p:spPr>
            <a:xfrm>
              <a:off x="7129650" y="311400"/>
              <a:ext cx="1931400" cy="33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s-ES" sz="1000" b="0" i="0" u="none" strike="noStrike" cap="none">
                  <a:solidFill>
                    <a:srgbClr val="0B122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Winter Camp</a:t>
              </a:r>
              <a:endParaRPr sz="1000" b="0" i="0" u="none" strike="noStrike" cap="none">
                <a:solidFill>
                  <a:srgbClr val="0B1223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52" name="Google Shape;52;g32592a6409e_0_441"/>
            <p:cNvCxnSpPr/>
            <p:nvPr/>
          </p:nvCxnSpPr>
          <p:spPr>
            <a:xfrm flipH="1">
              <a:off x="7072650" y="419200"/>
              <a:ext cx="2400" cy="150000"/>
            </a:xfrm>
            <a:prstGeom prst="straightConnector1">
              <a:avLst/>
            </a:prstGeom>
            <a:noFill/>
            <a:ln w="9525" cap="flat" cmpd="sng">
              <a:solidFill>
                <a:srgbClr val="04235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3" name="Google Shape;53;g32592a6409e_0_441"/>
          <p:cNvPicPr preferRelativeResize="0"/>
          <p:nvPr/>
        </p:nvPicPr>
        <p:blipFill rotWithShape="1">
          <a:blip r:embed="rId2">
            <a:alphaModFix/>
          </a:blip>
          <a:srcRect l="17077" t="57999" r="25635" b="19783"/>
          <a:stretch/>
        </p:blipFill>
        <p:spPr>
          <a:xfrm rot="-5400000" flipH="1">
            <a:off x="-464050" y="1987249"/>
            <a:ext cx="1516124" cy="58802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32592a6409e_0_4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5" name="Google Shape;55;g32592a6409e_0_441"/>
          <p:cNvSpPr/>
          <p:nvPr/>
        </p:nvSpPr>
        <p:spPr>
          <a:xfrm rot="5400000">
            <a:off x="4328250" y="179950"/>
            <a:ext cx="480300" cy="9151200"/>
          </a:xfrm>
          <a:prstGeom prst="round2SameRect">
            <a:avLst>
              <a:gd name="adj1" fmla="val 47699"/>
              <a:gd name="adj2" fmla="val 0"/>
            </a:avLst>
          </a:prstGeom>
          <a:solidFill>
            <a:srgbClr val="0423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g32592a6409e_0_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9550" y="4640858"/>
            <a:ext cx="1249382" cy="22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32592a6409e_0_4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2265" y="4541950"/>
            <a:ext cx="447709" cy="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592a6409e_0_3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4">
  <p:cSld name="BLANK_1">
    <p:bg>
      <p:bgPr>
        <a:solidFill>
          <a:srgbClr val="2841DD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32592a6409e_0_450"/>
          <p:cNvPicPr preferRelativeResize="0"/>
          <p:nvPr/>
        </p:nvPicPr>
        <p:blipFill rotWithShape="1">
          <a:blip r:embed="rId2">
            <a:alphaModFix amt="60000"/>
          </a:blip>
          <a:srcRect r="7114" b="1350"/>
          <a:stretch/>
        </p:blipFill>
        <p:spPr>
          <a:xfrm>
            <a:off x="1883025" y="0"/>
            <a:ext cx="72609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2592a6409e_0_450"/>
          <p:cNvSpPr/>
          <p:nvPr/>
        </p:nvSpPr>
        <p:spPr>
          <a:xfrm>
            <a:off x="0" y="0"/>
            <a:ext cx="2973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32592a6409e_0_450"/>
          <p:cNvSpPr/>
          <p:nvPr/>
        </p:nvSpPr>
        <p:spPr>
          <a:xfrm>
            <a:off x="1450025" y="2571750"/>
            <a:ext cx="1041900" cy="1041900"/>
          </a:xfrm>
          <a:prstGeom prst="rect">
            <a:avLst/>
          </a:prstGeom>
          <a:solidFill>
            <a:srgbClr val="2841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32592a6409e_0_450"/>
          <p:cNvSpPr txBox="1"/>
          <p:nvPr/>
        </p:nvSpPr>
        <p:spPr>
          <a:xfrm>
            <a:off x="796695" y="2085318"/>
            <a:ext cx="19587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es-ES" sz="9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 sz="9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592a6409e_0_3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g32592a6409e_0_36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g32592a6409e_0_3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592a6409e_0_3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32592a6409e_0_3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32592a6409e_0_3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LH8FBg4byg?si=vCBOjbV-tZy8_e7m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ieeexplore.ieee.org/stamp/stamp.jsp?tp=&amp;arnumber=9413817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joenatan30.github.io/JoeHuamani.github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gif"/><Relationship Id="rId7" Type="http://schemas.openxmlformats.org/officeDocument/2006/relationships/image" Target="../media/image3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23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1.png"/><Relationship Id="rId4" Type="http://schemas.openxmlformats.org/officeDocument/2006/relationships/hyperlink" Target="https://aclanthology.org/2022.signlang-1.1.pdf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hyperlink" Target="https://github.com/JoeNatan30/PeruSIL_models/blob/main/Classification/ChaLearn-2021-LAP/models/vtn_hcpf.py" TargetMode="Externa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24.pn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24.pn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hyperlink" Target="https://aclanthology.org/2022.signlang-1.15.pdf" TargetMode="Externa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github.com/JoeNatan30/CVPR21Chal-SLR" TargetMode="External"/><Relationship Id="rId4" Type="http://schemas.openxmlformats.org/officeDocument/2006/relationships/hyperlink" Target="https://aclanthology.org/2022.signlang-1.15.pdf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oeNatan30/spoter/blob/main/spoter/spoter_model.py" TargetMode="External"/><Relationship Id="rId5" Type="http://schemas.openxmlformats.org/officeDocument/2006/relationships/hyperlink" Target="https://aclanthology.org/2022.signlang-1.15.pdf" TargetMode="Externa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earch.latinxinai.org/papers/neurips/2022/pdf/18_CameraReady.pdf" TargetMode="External"/><Relationship Id="rId5" Type="http://schemas.openxmlformats.org/officeDocument/2006/relationships/hyperlink" Target="https://aclanthology.org/2022.signlang-1.15.pdf" TargetMode="Externa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2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96.png"/><Relationship Id="rId4" Type="http://schemas.openxmlformats.org/officeDocument/2006/relationships/hyperlink" Target="https://aclanthology.org/2024.lrec-main.901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iccionariolsp.pucp.edu.pe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chapter/10.1007/978-3-031-63616-5_7" TargetMode="External"/><Relationship Id="rId3" Type="http://schemas.openxmlformats.org/officeDocument/2006/relationships/image" Target="../media/image109.png"/><Relationship Id="rId7" Type="http://schemas.openxmlformats.org/officeDocument/2006/relationships/hyperlink" Target="https://aclanthology.org/2022.signlang-1.15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24.png"/><Relationship Id="rId4" Type="http://schemas.openxmlformats.org/officeDocument/2006/relationships/image" Target="../media/image110.png"/><Relationship Id="rId9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hyperlink" Target="https://github.com/JoeNatan30/sign_recognition_incremental" TargetMode="External"/><Relationship Id="rId4" Type="http://schemas.openxmlformats.org/officeDocument/2006/relationships/hyperlink" Target="https://aclanthology.org/2022.signlang-1.15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6.png"/><Relationship Id="rId4" Type="http://schemas.openxmlformats.org/officeDocument/2006/relationships/image" Target="../media/image12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13" Type="http://schemas.openxmlformats.org/officeDocument/2006/relationships/image" Target="../media/image136.jpg"/><Relationship Id="rId3" Type="http://schemas.openxmlformats.org/officeDocument/2006/relationships/image" Target="../media/image126.png"/><Relationship Id="rId7" Type="http://schemas.openxmlformats.org/officeDocument/2006/relationships/image" Target="../media/image130.jpg"/><Relationship Id="rId12" Type="http://schemas.openxmlformats.org/officeDocument/2006/relationships/image" Target="../media/image135.jp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11" Type="http://schemas.openxmlformats.org/officeDocument/2006/relationships/image" Target="../media/image134.jpg"/><Relationship Id="rId5" Type="http://schemas.openxmlformats.org/officeDocument/2006/relationships/image" Target="../media/image128.png"/><Relationship Id="rId15" Type="http://schemas.openxmlformats.org/officeDocument/2006/relationships/image" Target="../media/image23.png"/><Relationship Id="rId10" Type="http://schemas.openxmlformats.org/officeDocument/2006/relationships/image" Target="../media/image133.jp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13" Type="http://schemas.openxmlformats.org/officeDocument/2006/relationships/image" Target="../media/image136.jpg"/><Relationship Id="rId3" Type="http://schemas.openxmlformats.org/officeDocument/2006/relationships/image" Target="../media/image126.png"/><Relationship Id="rId7" Type="http://schemas.openxmlformats.org/officeDocument/2006/relationships/image" Target="../media/image130.jpg"/><Relationship Id="rId12" Type="http://schemas.openxmlformats.org/officeDocument/2006/relationships/image" Target="../media/image135.jpg"/><Relationship Id="rId2" Type="http://schemas.openxmlformats.org/officeDocument/2006/relationships/notesSlide" Target="../notesSlides/notesSlide9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11" Type="http://schemas.openxmlformats.org/officeDocument/2006/relationships/image" Target="../media/image134.jpg"/><Relationship Id="rId5" Type="http://schemas.openxmlformats.org/officeDocument/2006/relationships/image" Target="../media/image128.png"/><Relationship Id="rId15" Type="http://schemas.openxmlformats.org/officeDocument/2006/relationships/image" Target="../media/image23.png"/><Relationship Id="rId10" Type="http://schemas.openxmlformats.org/officeDocument/2006/relationships/image" Target="../media/image133.jp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8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-8hfnlxEPn4" TargetMode="Externa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8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39.jpg"/><Relationship Id="rId4" Type="http://schemas.openxmlformats.org/officeDocument/2006/relationships/hyperlink" Target="https://learnwithadrienne.mykajabi.com/Sign-Language?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354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/>
          <p:nvPr/>
        </p:nvSpPr>
        <p:spPr>
          <a:xfrm rot="-506">
            <a:off x="898529" y="1286531"/>
            <a:ext cx="4074600" cy="14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s-ES" sz="31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Inteligencia Artificial para el reconocimiento de lenguaje de señas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sz="3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6975764" y="4442357"/>
            <a:ext cx="15309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Joe Huamani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4375" y="3209500"/>
            <a:ext cx="2925450" cy="7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"/>
          <p:cNvSpPr txBox="1"/>
          <p:nvPr/>
        </p:nvSpPr>
        <p:spPr>
          <a:xfrm>
            <a:off x="5554525" y="3349150"/>
            <a:ext cx="292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Summer Camp 2025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Sign Language Processing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764" y="987425"/>
            <a:ext cx="5366472" cy="33258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/>
          <p:cNvSpPr txBox="1"/>
          <p:nvPr/>
        </p:nvSpPr>
        <p:spPr>
          <a:xfrm>
            <a:off x="4267199" y="3539837"/>
            <a:ext cx="7264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HamNoSys</a:t>
            </a: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SignWriting</a:t>
            </a: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7204363" y="2315441"/>
            <a:ext cx="104601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Glosa</a:t>
            </a:r>
            <a:r>
              <a:rPr lang="es-ES"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Convención de la lengua de seña que ayuda describirla de forma escrita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Notación</a:t>
            </a:r>
            <a:r>
              <a:rPr lang="es-ES"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sistema que se adopta para expresar conceptos</a:t>
            </a: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2348345" y="3214255"/>
            <a:ext cx="720437" cy="325582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rgbClr val="7777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Avatar</a:t>
            </a:r>
            <a:endParaRPr sz="7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10"/>
          <p:cNvCxnSpPr/>
          <p:nvPr/>
        </p:nvCxnSpPr>
        <p:spPr>
          <a:xfrm rot="10800000" flipH="1">
            <a:off x="2923309" y="2757055"/>
            <a:ext cx="415636" cy="457200"/>
          </a:xfrm>
          <a:prstGeom prst="straightConnector1">
            <a:avLst/>
          </a:prstGeom>
          <a:noFill/>
          <a:ln w="12700" cap="flat" cmpd="sng">
            <a:solidFill>
              <a:srgbClr val="777777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9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Referencias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0" name="Google Shape;1150;p99"/>
          <p:cNvSpPr txBox="1"/>
          <p:nvPr/>
        </p:nvSpPr>
        <p:spPr>
          <a:xfrm>
            <a:off x="549648" y="1420864"/>
            <a:ext cx="7229476" cy="133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Gramática de la LSP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https://youtu.be/ELH8FBg4byg?si=vCBOjbV-tZy8_e7m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Segmentación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https://ieeexplore.ieee.org/stamp/stamp.jsp?tp=&amp;arnumber=9413817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E91D6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51" name="Google Shape;1151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0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00"/>
          <p:cNvSpPr txBox="1"/>
          <p:nvPr/>
        </p:nvSpPr>
        <p:spPr>
          <a:xfrm>
            <a:off x="969816" y="1717965"/>
            <a:ext cx="3262747" cy="1497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Datasets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Entrenamiento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9" name="Google Shape;1159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01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01"/>
          <p:cNvSpPr txBox="1"/>
          <p:nvPr/>
        </p:nvSpPr>
        <p:spPr>
          <a:xfrm>
            <a:off x="7157910" y="702044"/>
            <a:ext cx="19860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7" name="Google Shape;1167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102" title="THANK-YOU!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0" y="1585259"/>
            <a:ext cx="25400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02"/>
          <p:cNvSpPr txBox="1"/>
          <p:nvPr/>
        </p:nvSpPr>
        <p:spPr>
          <a:xfrm>
            <a:off x="4572000" y="3020359"/>
            <a:ext cx="289952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en American Sign Language</a:t>
            </a:r>
            <a:endParaRPr sz="105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5" name="Google Shape;1175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02"/>
          <p:cNvSpPr txBox="1"/>
          <p:nvPr/>
        </p:nvSpPr>
        <p:spPr>
          <a:xfrm>
            <a:off x="251675" y="506425"/>
            <a:ext cx="78129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¡Gracias!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03" descr="Generador de Códigos QR Cod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917" y="1576667"/>
            <a:ext cx="1990165" cy="199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03"/>
          <p:cNvSpPr txBox="1"/>
          <p:nvPr/>
        </p:nvSpPr>
        <p:spPr>
          <a:xfrm>
            <a:off x="251675" y="506425"/>
            <a:ext cx="78129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¡Gracias!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03"/>
          <p:cNvSpPr txBox="1"/>
          <p:nvPr/>
        </p:nvSpPr>
        <p:spPr>
          <a:xfrm>
            <a:off x="3788707" y="3412943"/>
            <a:ext cx="1566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personal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5" name="Google Shape;1185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Sistemas de notación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1420091" y="1468583"/>
            <a:ext cx="2355274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Glosa</a:t>
            </a: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ventaja en la anotación inicial (palabra parecida a la lengua oral o escrita)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2177760" y="2550790"/>
            <a:ext cx="3908714" cy="9925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1"/>
          <p:cNvSpPr txBox="1"/>
          <p:nvPr/>
        </p:nvSpPr>
        <p:spPr>
          <a:xfrm>
            <a:off x="4740851" y="1468583"/>
            <a:ext cx="269124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HamNoSys</a:t>
            </a: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SignWriting</a:t>
            </a: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notación y sistema que implica mayor conocimiento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/>
          <p:nvPr/>
        </p:nvSpPr>
        <p:spPr>
          <a:xfrm rot="10800000">
            <a:off x="2673925" y="3104313"/>
            <a:ext cx="3366655" cy="85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2618508" y="1482431"/>
            <a:ext cx="3422073" cy="85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5019" y="1374575"/>
            <a:ext cx="1159453" cy="116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9938" y="-6156325"/>
            <a:ext cx="1314450" cy="885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12"/>
          <p:cNvGrpSpPr/>
          <p:nvPr/>
        </p:nvGrpSpPr>
        <p:grpSpPr>
          <a:xfrm>
            <a:off x="1516775" y="1374575"/>
            <a:ext cx="733939" cy="1160962"/>
            <a:chOff x="1797050" y="1018583"/>
            <a:chExt cx="914400" cy="1446419"/>
          </a:xfrm>
        </p:grpSpPr>
        <p:pic>
          <p:nvPicPr>
            <p:cNvPr id="227" name="Google Shape;227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99359" y="1018583"/>
              <a:ext cx="842241" cy="5675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12" descr="Documento con relleno sólid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97050" y="155060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12"/>
          <p:cNvSpPr txBox="1"/>
          <p:nvPr/>
        </p:nvSpPr>
        <p:spPr>
          <a:xfrm>
            <a:off x="2618507" y="1748718"/>
            <a:ext cx="34220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Voz/Texto           Avatar (SL)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2894789" y="3376451"/>
            <a:ext cx="31457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Voz/Texto                       Video/pose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12"/>
          <p:cNvGrpSpPr/>
          <p:nvPr/>
        </p:nvGrpSpPr>
        <p:grpSpPr>
          <a:xfrm>
            <a:off x="6091452" y="3163987"/>
            <a:ext cx="2200275" cy="733426"/>
            <a:chOff x="5758944" y="2942320"/>
            <a:chExt cx="2200275" cy="733426"/>
          </a:xfrm>
        </p:grpSpPr>
        <p:pic>
          <p:nvPicPr>
            <p:cNvPr id="232" name="Google Shape;232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758944" y="2942320"/>
              <a:ext cx="733425" cy="733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492369" y="2942320"/>
              <a:ext cx="733425" cy="733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25794" y="2942320"/>
              <a:ext cx="733425" cy="733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12"/>
          <p:cNvGrpSpPr/>
          <p:nvPr/>
        </p:nvGrpSpPr>
        <p:grpSpPr>
          <a:xfrm>
            <a:off x="1546508" y="3077695"/>
            <a:ext cx="703692" cy="1114572"/>
            <a:chOff x="1953203" y="2764701"/>
            <a:chExt cx="754495" cy="1195038"/>
          </a:xfrm>
        </p:grpSpPr>
        <p:pic>
          <p:nvPicPr>
            <p:cNvPr id="236" name="Google Shape;236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069522" y="2764701"/>
              <a:ext cx="542925" cy="54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2" descr="Burbuja de chat con relleno sólido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53203" y="3205244"/>
              <a:ext cx="754495" cy="7544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12"/>
          <p:cNvSpPr txBox="1"/>
          <p:nvPr/>
        </p:nvSpPr>
        <p:spPr>
          <a:xfrm>
            <a:off x="7377327" y="2120039"/>
            <a:ext cx="9144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-ES"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Gallaudet University CREST Network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La meta más ambiciosa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2461" y="987425"/>
            <a:ext cx="5106266" cy="288345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3"/>
          <p:cNvSpPr txBox="1"/>
          <p:nvPr/>
        </p:nvSpPr>
        <p:spPr>
          <a:xfrm>
            <a:off x="5191126" y="3870882"/>
            <a:ext cx="159760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[Camgoz, et al CVPR 2020]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3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Video to Text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/>
        </p:nvSpPr>
        <p:spPr>
          <a:xfrm>
            <a:off x="5329671" y="3460996"/>
            <a:ext cx="206865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ES"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[Krishna, et al ICCV Workshop 2021]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4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Pose to Avatar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527" y="1265134"/>
            <a:ext cx="5613255" cy="219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/>
        </p:nvSpPr>
        <p:spPr>
          <a:xfrm>
            <a:off x="0" y="506413"/>
            <a:ext cx="8797636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5"/>
          <p:cNvSpPr txBox="1"/>
          <p:nvPr/>
        </p:nvSpPr>
        <p:spPr>
          <a:xfrm>
            <a:off x="969816" y="1717965"/>
            <a:ext cx="326274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Tipos de procesamiento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1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096836" y="702044"/>
            <a:ext cx="16786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6.25%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/>
          <p:nvPr/>
        </p:nvSpPr>
        <p:spPr>
          <a:xfrm>
            <a:off x="1220850" y="2210050"/>
            <a:ext cx="1303800" cy="51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281" name="Google Shape;281;p17"/>
          <p:cNvSpPr txBox="1"/>
          <p:nvPr/>
        </p:nvSpPr>
        <p:spPr>
          <a:xfrm>
            <a:off x="3404019" y="1827068"/>
            <a:ext cx="5275854" cy="148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s-ES" sz="343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25" y="2729050"/>
            <a:ext cx="1161425" cy="96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 txBox="1"/>
          <p:nvPr/>
        </p:nvSpPr>
        <p:spPr>
          <a:xfrm>
            <a:off x="1220850" y="1919553"/>
            <a:ext cx="1303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/>
              <a:t>2</a:t>
            </a:r>
            <a:r>
              <a:rPr lang="es-ES" sz="9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Anotación de glosas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18"/>
          <p:cNvSpPr txBox="1"/>
          <p:nvPr/>
        </p:nvSpPr>
        <p:spPr>
          <a:xfrm>
            <a:off x="2798537" y="1033359"/>
            <a:ext cx="123371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ELAN</a:t>
            </a: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herramienta para la anotación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250" y="746919"/>
            <a:ext cx="3996378" cy="349480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 txBox="1"/>
          <p:nvPr/>
        </p:nvSpPr>
        <p:spPr>
          <a:xfrm>
            <a:off x="2400299" y="3600587"/>
            <a:ext cx="17046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Capas o tiers para anotar glosa individuales y traducciones/oraciones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 txBox="1"/>
          <p:nvPr/>
        </p:nvSpPr>
        <p:spPr>
          <a:xfrm>
            <a:off x="167984" y="2017752"/>
            <a:ext cx="223231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 un archico EAF (estructura similar a html)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Usar la libreria “pympi-ling” de Python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/>
          <p:nvPr/>
        </p:nvSpPr>
        <p:spPr>
          <a:xfrm>
            <a:off x="334531" y="1369187"/>
            <a:ext cx="2881744" cy="2490779"/>
          </a:xfrm>
          <a:prstGeom prst="irregularSeal1">
            <a:avLst/>
          </a:prstGeom>
          <a:solidFill>
            <a:srgbClr val="FFCC8B"/>
          </a:solidFill>
          <a:ln w="25400" cap="flat" cmpd="sng">
            <a:solidFill>
              <a:srgbClr val="9F5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9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Anotación de glosas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2798537" y="1033359"/>
            <a:ext cx="123371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ELAN</a:t>
            </a: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herramienta para la anotación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250" y="746919"/>
            <a:ext cx="3996378" cy="349480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9"/>
          <p:cNvSpPr txBox="1"/>
          <p:nvPr/>
        </p:nvSpPr>
        <p:spPr>
          <a:xfrm>
            <a:off x="2400299" y="3600587"/>
            <a:ext cx="17046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Capas o tiers para anotar glosa individuales y traducciones/oraciones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9"/>
          <p:cNvSpPr txBox="1"/>
          <p:nvPr/>
        </p:nvSpPr>
        <p:spPr>
          <a:xfrm>
            <a:off x="844183" y="2229857"/>
            <a:ext cx="178204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anotación de una lengua debe ser hecha por nativos en esa lengua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/>
        </p:nvSpPr>
        <p:spPr>
          <a:xfrm>
            <a:off x="630000" y="1260000"/>
            <a:ext cx="4459031" cy="256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150" bIns="91425" anchor="t" anchorCtr="0">
            <a:noAutofit/>
          </a:bodyPr>
          <a:lstStyle/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2018 - Becado para estudios en Japón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2019 - Pregrado: ingeniería informática PUCP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2020 - Desarrollador de aplicaciones móviles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2022 - Diccionario Lengua de Señas Peruana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- ML engineer, AI researcher, MLOps, Web Developer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01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Actualmente: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- AI2050 (AI researcher)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- Micro Master en “Estadística y ciencia de datos” en MIT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"/>
          <p:cNvSpPr txBox="1">
            <a:spLocks noGrp="1"/>
          </p:cNvSpPr>
          <p:nvPr>
            <p:ph type="title" idx="4294967295"/>
          </p:nvPr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500" b="1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Joe Huamani</a:t>
            </a:r>
            <a:endParaRPr/>
          </a:p>
        </p:txBody>
      </p:sp>
      <p:cxnSp>
        <p:nvCxnSpPr>
          <p:cNvPr id="123" name="Google Shape;123;p2"/>
          <p:cNvCxnSpPr/>
          <p:nvPr/>
        </p:nvCxnSpPr>
        <p:spPr>
          <a:xfrm flipH="1">
            <a:off x="7072650" y="343000"/>
            <a:ext cx="2400" cy="150000"/>
          </a:xfrm>
          <a:prstGeom prst="straightConnector1">
            <a:avLst/>
          </a:prstGeom>
          <a:noFill/>
          <a:ln w="9525" cap="flat" cmpd="sng">
            <a:solidFill>
              <a:srgbClr val="04235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4245" y="1324901"/>
            <a:ext cx="994064" cy="23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4317" y="1703649"/>
            <a:ext cx="815365" cy="23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7864" y="1628497"/>
            <a:ext cx="390099" cy="39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64317" y="2082397"/>
            <a:ext cx="285781" cy="28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06261" y="2173899"/>
            <a:ext cx="644096" cy="102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"/>
          <p:cNvGrpSpPr/>
          <p:nvPr/>
        </p:nvGrpSpPr>
        <p:grpSpPr>
          <a:xfrm>
            <a:off x="4766983" y="2492999"/>
            <a:ext cx="644096" cy="499027"/>
            <a:chOff x="5150357" y="2268416"/>
            <a:chExt cx="965634" cy="748145"/>
          </a:xfrm>
        </p:grpSpPr>
        <p:sp>
          <p:nvSpPr>
            <p:cNvPr id="130" name="Google Shape;130;p2"/>
            <p:cNvSpPr/>
            <p:nvPr/>
          </p:nvSpPr>
          <p:spPr>
            <a:xfrm>
              <a:off x="5240793" y="2268416"/>
              <a:ext cx="748145" cy="748145"/>
            </a:xfrm>
            <a:prstGeom prst="rect">
              <a:avLst/>
            </a:prstGeom>
            <a:solidFill>
              <a:srgbClr val="002060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50357" y="2276675"/>
              <a:ext cx="965634" cy="6928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04115" y="3178074"/>
            <a:ext cx="753466" cy="4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79682" y="3349406"/>
            <a:ext cx="753466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28532" y="3267764"/>
            <a:ext cx="598998" cy="59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40690" y="3349406"/>
            <a:ext cx="480300" cy="4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Framework PERUSIL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079" y="1055823"/>
            <a:ext cx="5928014" cy="346086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0"/>
          <p:cNvSpPr txBox="1"/>
          <p:nvPr/>
        </p:nvSpPr>
        <p:spPr>
          <a:xfrm>
            <a:off x="7082586" y="3585106"/>
            <a:ext cx="796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4238869" y="987425"/>
            <a:ext cx="3242008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Convention for annotation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Combine manual and automated process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Provide data in different modalities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20" descr="Generador de Códigos QR Cod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6392" y="2356137"/>
            <a:ext cx="1228969" cy="122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1" descr="Generador de Códigos QR Cod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985" y="2023235"/>
            <a:ext cx="1097030" cy="109703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SL Recognition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1"/>
          <p:cNvSpPr txBox="1"/>
          <p:nvPr/>
        </p:nvSpPr>
        <p:spPr>
          <a:xfrm>
            <a:off x="741562" y="1083753"/>
            <a:ext cx="3291929" cy="105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glosses with more than 10 instances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Train:AEC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Test: PUCP-DGI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823" y="2238256"/>
            <a:ext cx="3083405" cy="190743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7750801" y="3120265"/>
            <a:ext cx="796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12956" y="746919"/>
            <a:ext cx="201930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 txBox="1"/>
          <p:nvPr/>
        </p:nvSpPr>
        <p:spPr>
          <a:xfrm>
            <a:off x="969816" y="1717965"/>
            <a:ext cx="326274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Anotación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1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1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6960358" y="702044"/>
            <a:ext cx="182013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18.75%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622" y="-1"/>
            <a:ext cx="61753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 txBox="1"/>
          <p:nvPr/>
        </p:nvSpPr>
        <p:spPr>
          <a:xfrm>
            <a:off x="3404019" y="1827068"/>
            <a:ext cx="5275854" cy="148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s-ES" sz="343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6227576" y="4528083"/>
            <a:ext cx="291642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[Das and Bejarano, 2022]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E91D63"/>
                </a:solidFill>
                <a:latin typeface="Arial"/>
                <a:ea typeface="Arial"/>
                <a:cs typeface="Arial"/>
                <a:sym typeface="Arial"/>
              </a:rPr>
              <a:t>Sign Language Workshop LREC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800" y="2441025"/>
            <a:ext cx="997275" cy="8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4"/>
          <p:cNvSpPr txBox="1"/>
          <p:nvPr/>
        </p:nvSpPr>
        <p:spPr>
          <a:xfrm>
            <a:off x="1212763" y="1643028"/>
            <a:ext cx="1303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/>
              <a:t>3</a:t>
            </a:r>
            <a:r>
              <a:rPr lang="es-ES" sz="9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Similaridad en Lengua de Señas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1258600" y="2094696"/>
            <a:ext cx="316989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“Trabajar” en ASL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(American Sign Language)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4736447" y="2094696"/>
            <a:ext cx="316989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“Trabajar” en LSP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(Lengua de Señas Peruana)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Similaridad en Lengua de Señas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812" y="1720746"/>
            <a:ext cx="1666492" cy="135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3393" y="1720746"/>
            <a:ext cx="1662559" cy="135516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6"/>
          <p:cNvSpPr txBox="1"/>
          <p:nvPr/>
        </p:nvSpPr>
        <p:spPr>
          <a:xfrm>
            <a:off x="1230113" y="3077089"/>
            <a:ext cx="316989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“Trabajar” en ASL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(American Sign Language)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4309727" y="3075915"/>
            <a:ext cx="316989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“Trabajar” en LSP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(Lengua de Señas Peruana)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Similaridad en Lengua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493777" y="1305520"/>
            <a:ext cx="4623178" cy="199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Un trabajo muy laborioso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Se evalúan 4 características: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Movimiento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Orientación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Forma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Ubicación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7307" y="1228376"/>
            <a:ext cx="1666492" cy="135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7307" y="2824496"/>
            <a:ext cx="1662559" cy="1355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/>
        </p:nvSpPr>
        <p:spPr>
          <a:xfrm>
            <a:off x="6059866" y="1811945"/>
            <a:ext cx="31698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“Trabajar” en ASL</a:t>
            </a: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6059866" y="3194303"/>
            <a:ext cx="31698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“Trabajar” en LSP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8" title="Gramática de la LSP: Fonología (3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6052" y="1543794"/>
            <a:ext cx="25400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 txBox="1"/>
          <p:nvPr/>
        </p:nvSpPr>
        <p:spPr>
          <a:xfrm>
            <a:off x="490538" y="1922790"/>
            <a:ext cx="342741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Misma forma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Diferente ubicación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Otros ejemplos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4371977" y="2978894"/>
            <a:ext cx="2124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Sobrino vs sobrina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 txBox="1"/>
          <p:nvPr/>
        </p:nvSpPr>
        <p:spPr>
          <a:xfrm>
            <a:off x="490538" y="1922790"/>
            <a:ext cx="342741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Misma forma y ubicación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Diferente movimiento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Otros ejemplos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4371977" y="2978894"/>
            <a:ext cx="2124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Sobrino vs terco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29" title="Gramática de la LSP: Fonología (3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6052" y="1552892"/>
            <a:ext cx="25400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/>
          <p:nvPr/>
        </p:nvSpPr>
        <p:spPr>
          <a:xfrm>
            <a:off x="3115890" y="1345753"/>
            <a:ext cx="2635250" cy="85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Pre-trained Model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Similaridad en Lengua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558" y="1603008"/>
            <a:ext cx="461483" cy="24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558" y="3357323"/>
            <a:ext cx="461483" cy="23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558" y="2383686"/>
            <a:ext cx="461483" cy="46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 title="Australian Sign Language: Introducing Yoursel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5560" y="3096098"/>
            <a:ext cx="1155700" cy="65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 title="SIGN LANGUAGE FOR BEGINNER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5560" y="1217166"/>
            <a:ext cx="1155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 title="1 - Indian Sign Language 101- Alphab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5560" y="2265217"/>
            <a:ext cx="1155700" cy="65297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 txBox="1"/>
          <p:nvPr/>
        </p:nvSpPr>
        <p:spPr>
          <a:xfrm>
            <a:off x="2461260" y="4254251"/>
            <a:ext cx="26352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input: sign language “sentence”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81537" y="1656409"/>
            <a:ext cx="461483" cy="230742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0"/>
          <p:cNvSpPr/>
          <p:nvPr/>
        </p:nvSpPr>
        <p:spPr>
          <a:xfrm>
            <a:off x="2572143" y="1199271"/>
            <a:ext cx="327660" cy="2727960"/>
          </a:xfrm>
          <a:prstGeom prst="rightBrace">
            <a:avLst>
              <a:gd name="adj1" fmla="val 8333"/>
              <a:gd name="adj2" fmla="val 21229"/>
            </a:avLst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32874" y="1303080"/>
            <a:ext cx="2087880" cy="119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32874" y="2880172"/>
            <a:ext cx="2083509" cy="114240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0"/>
          <p:cNvSpPr txBox="1"/>
          <p:nvPr/>
        </p:nvSpPr>
        <p:spPr>
          <a:xfrm>
            <a:off x="5951539" y="1068466"/>
            <a:ext cx="26352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6013282" y="2618562"/>
            <a:ext cx="26352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Ground - truth</a:t>
            </a: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/>
          <p:nvPr/>
        </p:nvSpPr>
        <p:spPr>
          <a:xfrm>
            <a:off x="3115890" y="1345753"/>
            <a:ext cx="2635250" cy="852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Pre-trained Model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1"/>
          <p:cNvSpPr/>
          <p:nvPr/>
        </p:nvSpPr>
        <p:spPr>
          <a:xfrm>
            <a:off x="3111126" y="2051612"/>
            <a:ext cx="2796083" cy="2202639"/>
          </a:xfrm>
          <a:prstGeom prst="irregularSeal1">
            <a:avLst/>
          </a:prstGeom>
          <a:solidFill>
            <a:srgbClr val="FFCC8B"/>
          </a:solidFill>
          <a:ln w="25400" cap="flat" cmpd="sng">
            <a:solidFill>
              <a:srgbClr val="9F5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Similaridad en Lengua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558" y="1603008"/>
            <a:ext cx="461483" cy="24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558" y="3357323"/>
            <a:ext cx="461483" cy="23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558" y="2383686"/>
            <a:ext cx="461483" cy="46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1" title="Australian Sign Language: Introducing Yoursel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5560" y="3096098"/>
            <a:ext cx="1155700" cy="65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1" title="SIGN LANGUAGE FOR BEGINNER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5560" y="1217166"/>
            <a:ext cx="1155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1" title="1 - Indian Sign Language 101- Alphabe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5560" y="2265217"/>
            <a:ext cx="1155700" cy="65297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1"/>
          <p:cNvSpPr txBox="1"/>
          <p:nvPr/>
        </p:nvSpPr>
        <p:spPr>
          <a:xfrm>
            <a:off x="2461260" y="4254251"/>
            <a:ext cx="26352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input: sign language “sentence”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81537" y="1656409"/>
            <a:ext cx="461483" cy="23074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1"/>
          <p:cNvSpPr/>
          <p:nvPr/>
        </p:nvSpPr>
        <p:spPr>
          <a:xfrm>
            <a:off x="2572143" y="1199271"/>
            <a:ext cx="327660" cy="2727960"/>
          </a:xfrm>
          <a:prstGeom prst="rightBrace">
            <a:avLst>
              <a:gd name="adj1" fmla="val 8333"/>
              <a:gd name="adj2" fmla="val 21229"/>
            </a:avLst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32874" y="1303080"/>
            <a:ext cx="2087880" cy="119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32874" y="2880172"/>
            <a:ext cx="2083509" cy="114240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1"/>
          <p:cNvSpPr txBox="1"/>
          <p:nvPr/>
        </p:nvSpPr>
        <p:spPr>
          <a:xfrm>
            <a:off x="5951539" y="1068466"/>
            <a:ext cx="26352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31"/>
          <p:cNvSpPr txBox="1"/>
          <p:nvPr/>
        </p:nvSpPr>
        <p:spPr>
          <a:xfrm>
            <a:off x="6013282" y="2618562"/>
            <a:ext cx="26352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Ground - truth</a:t>
            </a: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31"/>
          <p:cNvSpPr txBox="1"/>
          <p:nvPr/>
        </p:nvSpPr>
        <p:spPr>
          <a:xfrm>
            <a:off x="3601030" y="2777367"/>
            <a:ext cx="166497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 Accuracy as overlap or similarity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2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Similaridad en Lengua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568" y="1178243"/>
            <a:ext cx="50768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2"/>
          <p:cNvSpPr txBox="1"/>
          <p:nvPr/>
        </p:nvSpPr>
        <p:spPr>
          <a:xfrm>
            <a:off x="4392930" y="3534370"/>
            <a:ext cx="155829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[Renz et al, 2021]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ICASSP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2"/>
          <p:cNvSpPr txBox="1"/>
          <p:nvPr/>
        </p:nvSpPr>
        <p:spPr>
          <a:xfrm>
            <a:off x="6452870" y="1896576"/>
            <a:ext cx="161163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Segmentation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Classification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9" name="Google Shape;45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Traducción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(Machine Translation Evaluation)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3"/>
          <p:cNvSpPr txBox="1"/>
          <p:nvPr/>
        </p:nvSpPr>
        <p:spPr>
          <a:xfrm>
            <a:off x="552450" y="1786920"/>
            <a:ext cx="4625340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Evaluación Humana vs Evaluación Automática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Traducción: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BLEU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METEOR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Word Error Rate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"/>
          <p:cNvSpPr txBox="1"/>
          <p:nvPr/>
        </p:nvSpPr>
        <p:spPr>
          <a:xfrm>
            <a:off x="403635" y="2571750"/>
            <a:ext cx="25404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Sign-Word 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Swadesh (100)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Woodward (excluding pointing signs)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4"/>
          <p:cNvSpPr txBox="1"/>
          <p:nvPr/>
        </p:nvSpPr>
        <p:spPr>
          <a:xfrm>
            <a:off x="465139" y="838237"/>
            <a:ext cx="247894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Exact Match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Synonym Match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Double Synonym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7800" y="838237"/>
            <a:ext cx="2087880" cy="119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3394" y="866796"/>
            <a:ext cx="2083509" cy="114240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4"/>
          <p:cNvSpPr txBox="1"/>
          <p:nvPr/>
        </p:nvSpPr>
        <p:spPr>
          <a:xfrm>
            <a:off x="2944085" y="605186"/>
            <a:ext cx="26352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34"/>
          <p:cNvSpPr txBox="1"/>
          <p:nvPr/>
        </p:nvSpPr>
        <p:spPr>
          <a:xfrm>
            <a:off x="5343394" y="619380"/>
            <a:ext cx="26352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Ground - truth</a:t>
            </a: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7800" y="2285180"/>
            <a:ext cx="2635249" cy="17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4"/>
          <p:cNvSpPr txBox="1"/>
          <p:nvPr/>
        </p:nvSpPr>
        <p:spPr>
          <a:xfrm>
            <a:off x="4572000" y="4079906"/>
            <a:ext cx="116395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Wikipedia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5"/>
          <p:cNvPicPr preferRelativeResize="0"/>
          <p:nvPr/>
        </p:nvPicPr>
        <p:blipFill rotWithShape="1">
          <a:blip r:embed="rId3">
            <a:alphaModFix/>
          </a:blip>
          <a:srcRect t="-26729" b="26729"/>
          <a:stretch/>
        </p:blipFill>
        <p:spPr>
          <a:xfrm>
            <a:off x="1406985" y="366713"/>
            <a:ext cx="6330029" cy="316134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5"/>
          <p:cNvSpPr txBox="1"/>
          <p:nvPr/>
        </p:nvSpPr>
        <p:spPr>
          <a:xfrm>
            <a:off x="5046345" y="3528060"/>
            <a:ext cx="457581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[Das and Bejarano et al, 2022]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 Language Workshop LREC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6"/>
          <p:cNvPicPr preferRelativeResize="0"/>
          <p:nvPr/>
        </p:nvPicPr>
        <p:blipFill rotWithShape="1">
          <a:blip r:embed="rId3">
            <a:alphaModFix/>
          </a:blip>
          <a:srcRect t="5312" r="53833"/>
          <a:stretch/>
        </p:blipFill>
        <p:spPr>
          <a:xfrm>
            <a:off x="3101340" y="955196"/>
            <a:ext cx="2941320" cy="323310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6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p36" descr="Generador de Códigos QR Cod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2300" y="1936354"/>
            <a:ext cx="1303020" cy="130302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6">
            <a:hlinkClick r:id="rId5"/>
          </p:cNvPr>
          <p:cNvSpPr txBox="1"/>
          <p:nvPr/>
        </p:nvSpPr>
        <p:spPr>
          <a:xfrm>
            <a:off x="7293317" y="3146445"/>
            <a:ext cx="796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7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7"/>
          <p:cNvSpPr txBox="1"/>
          <p:nvPr/>
        </p:nvSpPr>
        <p:spPr>
          <a:xfrm>
            <a:off x="969816" y="1717965"/>
            <a:ext cx="3262747" cy="198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Concepto y ejemplos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 y sus usos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1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8"/>
          <p:cNvSpPr txBox="1"/>
          <p:nvPr/>
        </p:nvSpPr>
        <p:spPr>
          <a:xfrm>
            <a:off x="6789420" y="702044"/>
            <a:ext cx="19860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45.83%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 txBox="1"/>
          <p:nvPr/>
        </p:nvSpPr>
        <p:spPr>
          <a:xfrm>
            <a:off x="3505158" y="1370930"/>
            <a:ext cx="4169700" cy="24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s-ES" sz="343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9"/>
          <p:cNvSpPr txBox="1"/>
          <p:nvPr/>
        </p:nvSpPr>
        <p:spPr>
          <a:xfrm>
            <a:off x="6972300" y="4586437"/>
            <a:ext cx="217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 Lazo et al, 2022]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E91D63"/>
                </a:solidFill>
                <a:latin typeface="Arial"/>
                <a:ea typeface="Arial"/>
                <a:cs typeface="Arial"/>
                <a:sym typeface="Arial"/>
              </a:rPr>
              <a:t>LXAI Workshop - ECCV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1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7403910" y="702044"/>
            <a:ext cx="1371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1710" y="724388"/>
            <a:ext cx="3384550" cy="36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166370" y="1402199"/>
            <a:ext cx="4291330" cy="218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OpenPose was the most used library for sign language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Measure the quality of Pose Estimation Models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Found the granularity needed in the pose for Sign Language Recognition models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Pose Estimation Libraries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1"/>
          <p:cNvSpPr txBox="1"/>
          <p:nvPr/>
        </p:nvSpPr>
        <p:spPr>
          <a:xfrm>
            <a:off x="7039610" y="1943933"/>
            <a:ext cx="9029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HRNet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1"/>
          <p:cNvSpPr txBox="1"/>
          <p:nvPr/>
        </p:nvSpPr>
        <p:spPr>
          <a:xfrm>
            <a:off x="247650" y="1133256"/>
            <a:ext cx="576453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 granularity, models and datasets used for training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29 vs 71 points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60" y="2459838"/>
            <a:ext cx="2289810" cy="129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7622" y="2459838"/>
            <a:ext cx="2110740" cy="12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0682" y="2289278"/>
            <a:ext cx="1422718" cy="163984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1"/>
          <p:cNvSpPr txBox="1"/>
          <p:nvPr/>
        </p:nvSpPr>
        <p:spPr>
          <a:xfrm>
            <a:off x="1373505" y="1943932"/>
            <a:ext cx="10363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MediaPipe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4354832" y="1943932"/>
            <a:ext cx="10363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Sign Language Recognition Models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2"/>
          <p:cNvSpPr txBox="1"/>
          <p:nvPr/>
        </p:nvSpPr>
        <p:spPr>
          <a:xfrm>
            <a:off x="415290" y="1418600"/>
            <a:ext cx="4625340" cy="67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Graph-based: SL-GCN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Transformer-based: Spoter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2" name="Google Shape;55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366510"/>
            <a:ext cx="3381636" cy="23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751" y="2272240"/>
            <a:ext cx="2114555" cy="140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Graph based: SL-GCN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Google Shape;561;p43"/>
          <p:cNvPicPr preferRelativeResize="0"/>
          <p:nvPr/>
        </p:nvPicPr>
        <p:blipFill rotWithShape="1">
          <a:blip r:embed="rId3">
            <a:alphaModFix/>
          </a:blip>
          <a:srcRect t="89" b="16495"/>
          <a:stretch/>
        </p:blipFill>
        <p:spPr>
          <a:xfrm>
            <a:off x="2625168" y="1094105"/>
            <a:ext cx="4170516" cy="2653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3"/>
          <p:cNvSpPr/>
          <p:nvPr/>
        </p:nvSpPr>
        <p:spPr>
          <a:xfrm>
            <a:off x="3802380" y="1181100"/>
            <a:ext cx="2270760" cy="58674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4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Graph based: SL-GCN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012" y="642937"/>
            <a:ext cx="6848475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4">
            <a:hlinkClick r:id="rId4"/>
          </p:cNvPr>
          <p:cNvSpPr txBox="1"/>
          <p:nvPr/>
        </p:nvSpPr>
        <p:spPr>
          <a:xfrm>
            <a:off x="7547317" y="2975300"/>
            <a:ext cx="796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44" descr="Generador de Códigos QR Cod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56487" y="2168200"/>
            <a:ext cx="842682" cy="84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5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Transformer based: SPOTER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0" name="Google Shape;58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8008" y="697276"/>
            <a:ext cx="4181247" cy="374894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5"/>
          <p:cNvSpPr txBox="1"/>
          <p:nvPr/>
        </p:nvSpPr>
        <p:spPr>
          <a:xfrm>
            <a:off x="76199" y="3844755"/>
            <a:ext cx="462534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[Bohacek and Hruz, 2021]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E91D63"/>
                </a:solidFill>
                <a:latin typeface="Arial"/>
                <a:ea typeface="Arial"/>
                <a:cs typeface="Arial"/>
                <a:sym typeface="Arial"/>
              </a:rPr>
              <a:t>WACV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45" descr="Generador de Códigos QR Cod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8540" y="2084070"/>
            <a:ext cx="97536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5">
            <a:hlinkClick r:id="rId5"/>
          </p:cNvPr>
          <p:cNvSpPr txBox="1"/>
          <p:nvPr/>
        </p:nvSpPr>
        <p:spPr>
          <a:xfrm>
            <a:off x="7547317" y="2975300"/>
            <a:ext cx="796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6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46"/>
          <p:cNvPicPr preferRelativeResize="0"/>
          <p:nvPr/>
        </p:nvPicPr>
        <p:blipFill rotWithShape="1">
          <a:blip r:embed="rId3">
            <a:alphaModFix/>
          </a:blip>
          <a:srcRect b="48148"/>
          <a:stretch/>
        </p:blipFill>
        <p:spPr>
          <a:xfrm>
            <a:off x="527526" y="1238250"/>
            <a:ext cx="7418387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6" descr="Generador de Códigos QR Cod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8245" y="1851660"/>
            <a:ext cx="1032510" cy="103251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6">
            <a:hlinkClick r:id="rId5"/>
          </p:cNvPr>
          <p:cNvSpPr txBox="1"/>
          <p:nvPr/>
        </p:nvSpPr>
        <p:spPr>
          <a:xfrm>
            <a:off x="7720037" y="2827218"/>
            <a:ext cx="796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Google Shape;600;p47"/>
          <p:cNvCxnSpPr/>
          <p:nvPr/>
        </p:nvCxnSpPr>
        <p:spPr>
          <a:xfrm flipH="1">
            <a:off x="7072650" y="343000"/>
            <a:ext cx="2400" cy="150000"/>
          </a:xfrm>
          <a:prstGeom prst="straightConnector1">
            <a:avLst/>
          </a:prstGeom>
          <a:noFill/>
          <a:ln w="9525" cap="flat" cmpd="sng">
            <a:solidFill>
              <a:srgbClr val="0423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1" name="Google Shape;601;p47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7"/>
          <p:cNvSpPr txBox="1"/>
          <p:nvPr/>
        </p:nvSpPr>
        <p:spPr>
          <a:xfrm>
            <a:off x="969816" y="1717965"/>
            <a:ext cx="3262747" cy="198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Motivación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Librerías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1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8"/>
          <p:cNvSpPr txBox="1"/>
          <p:nvPr/>
        </p:nvSpPr>
        <p:spPr>
          <a:xfrm>
            <a:off x="6789420" y="702044"/>
            <a:ext cx="19860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58.33%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9"/>
          <p:cNvSpPr txBox="1"/>
          <p:nvPr/>
        </p:nvSpPr>
        <p:spPr>
          <a:xfrm>
            <a:off x="3270943" y="2022239"/>
            <a:ext cx="4169700" cy="109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s-ES" sz="343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343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8" name="Google Shape;6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062" y="2736285"/>
            <a:ext cx="795964" cy="43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5642" y="2059916"/>
            <a:ext cx="1148275" cy="67636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9"/>
          <p:cNvSpPr txBox="1"/>
          <p:nvPr/>
        </p:nvSpPr>
        <p:spPr>
          <a:xfrm>
            <a:off x="1207900" y="1786919"/>
            <a:ext cx="1303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sz="9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1DD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/>
          <p:nvPr/>
        </p:nvSpPr>
        <p:spPr>
          <a:xfrm>
            <a:off x="3233575" y="1987710"/>
            <a:ext cx="4169700" cy="149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s-ES" sz="343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343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0" y="0"/>
            <a:ext cx="2973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1274875" y="1789600"/>
            <a:ext cx="2169300" cy="1888500"/>
          </a:xfrm>
          <a:prstGeom prst="pie">
            <a:avLst>
              <a:gd name="adj1" fmla="val 5375995"/>
              <a:gd name="adj2" fmla="val 10797797"/>
            </a:avLst>
          </a:prstGeom>
          <a:solidFill>
            <a:srgbClr val="2841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896350" y="2190749"/>
            <a:ext cx="19587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es-ES" sz="9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9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Trabajo Interdisciplinario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6" name="Google Shape;626;p50"/>
          <p:cNvPicPr preferRelativeResize="0"/>
          <p:nvPr/>
        </p:nvPicPr>
        <p:blipFill rotWithShape="1">
          <a:blip r:embed="rId3">
            <a:alphaModFix/>
          </a:blip>
          <a:srcRect l="2107" t="3333" r="1683" b="9053"/>
          <a:stretch/>
        </p:blipFill>
        <p:spPr>
          <a:xfrm>
            <a:off x="2807674" y="1014900"/>
            <a:ext cx="1683258" cy="57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0"/>
          <p:cNvPicPr preferRelativeResize="0"/>
          <p:nvPr/>
        </p:nvPicPr>
        <p:blipFill rotWithShape="1">
          <a:blip r:embed="rId4">
            <a:alphaModFix/>
          </a:blip>
          <a:srcRect t="2749" r="452" b="1375"/>
          <a:stretch/>
        </p:blipFill>
        <p:spPr>
          <a:xfrm>
            <a:off x="4624480" y="1011084"/>
            <a:ext cx="1718806" cy="57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070" y="1716193"/>
            <a:ext cx="1667426" cy="62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2599" y="1713730"/>
            <a:ext cx="1655684" cy="62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61354" y="1696022"/>
            <a:ext cx="1667426" cy="63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71851" y="1696022"/>
            <a:ext cx="1667426" cy="62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82348" y="1696022"/>
            <a:ext cx="1661552" cy="62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58203" y="2372227"/>
            <a:ext cx="1667426" cy="62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0"/>
          <p:cNvPicPr preferRelativeResize="0"/>
          <p:nvPr/>
        </p:nvPicPr>
        <p:blipFill rotWithShape="1">
          <a:blip r:embed="rId11">
            <a:alphaModFix/>
          </a:blip>
          <a:srcRect l="778" r="8669"/>
          <a:stretch/>
        </p:blipFill>
        <p:spPr>
          <a:xfrm>
            <a:off x="3773757" y="2372227"/>
            <a:ext cx="1667427" cy="62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0"/>
          <p:cNvPicPr preferRelativeResize="0"/>
          <p:nvPr/>
        </p:nvPicPr>
        <p:blipFill rotWithShape="1">
          <a:blip r:embed="rId12">
            <a:alphaModFix/>
          </a:blip>
          <a:srcRect r="10636"/>
          <a:stretch/>
        </p:blipFill>
        <p:spPr>
          <a:xfrm>
            <a:off x="5483883" y="2357274"/>
            <a:ext cx="1661552" cy="63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0"/>
          <p:cNvPicPr preferRelativeResize="0"/>
          <p:nvPr/>
        </p:nvPicPr>
        <p:blipFill rotWithShape="1">
          <a:blip r:embed="rId13">
            <a:alphaModFix/>
          </a:blip>
          <a:srcRect t="-920"/>
          <a:stretch/>
        </p:blipFill>
        <p:spPr>
          <a:xfrm>
            <a:off x="390561" y="3167999"/>
            <a:ext cx="1602842" cy="5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058203" y="3161393"/>
            <a:ext cx="1591100" cy="56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17039" y="3162937"/>
            <a:ext cx="1591100" cy="55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375875" y="3162937"/>
            <a:ext cx="1596970" cy="55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040581" y="3160002"/>
            <a:ext cx="1596970" cy="55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28024" y="3768205"/>
            <a:ext cx="769130" cy="6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1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Centrarse en el trabajo PARA y CON la comunidad sorda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9" name="Google Shape;6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202" y="1035553"/>
            <a:ext cx="4251974" cy="34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849" y="761868"/>
            <a:ext cx="4654301" cy="361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122" y="883520"/>
            <a:ext cx="5637755" cy="361709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3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Arquitectura AWS – Almacenamiento de nuestros datos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53"/>
          <p:cNvSpPr txBox="1"/>
          <p:nvPr/>
        </p:nvSpPr>
        <p:spPr>
          <a:xfrm>
            <a:off x="7476565" y="3213847"/>
            <a:ext cx="6623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53" descr="Generador de Códigos QR Cod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3395" y="227029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752" y="1087493"/>
            <a:ext cx="7808495" cy="326167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4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Arquitectura AWS - Búsqueda por seña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Interactuemos con el diccionario Web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2" name="Google Shape;682;p55"/>
          <p:cNvSpPr txBox="1"/>
          <p:nvPr/>
        </p:nvSpPr>
        <p:spPr>
          <a:xfrm>
            <a:off x="273384" y="1418619"/>
            <a:ext cx="80645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Accede al diccionario web </a:t>
            </a:r>
            <a:r>
              <a:rPr lang="es-ES" sz="1600" b="0" i="0" u="sng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diccionariolsp.pucp.edu.pe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Realicemos señas y anotemos nuestro accuracy para TOP-1 y TOP-5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Adentro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Ayudar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Dormir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Sentir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6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p56"/>
          <p:cNvSpPr txBox="1"/>
          <p:nvPr/>
        </p:nvSpPr>
        <p:spPr>
          <a:xfrm>
            <a:off x="969816" y="1717965"/>
            <a:ext cx="3262747" cy="198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Equipo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Interesados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Arquitectura Web - AWS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1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7"/>
          <p:cNvSpPr txBox="1"/>
          <p:nvPr/>
        </p:nvSpPr>
        <p:spPr>
          <a:xfrm>
            <a:off x="6789420" y="702044"/>
            <a:ext cx="19860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66.67%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626" y="2044802"/>
            <a:ext cx="990738" cy="67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275" y="2721175"/>
            <a:ext cx="909450" cy="44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379581" y="994488"/>
            <a:ext cx="4169700" cy="315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s-ES" sz="343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8"/>
          <p:cNvSpPr txBox="1"/>
          <p:nvPr/>
        </p:nvSpPr>
        <p:spPr>
          <a:xfrm>
            <a:off x="1252088" y="1786803"/>
            <a:ext cx="1303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sz="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9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¿Qué es el incremental learning?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4" name="Google Shape;714;p59" descr="Pared de ladrillo de edificio contorno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596776" y="1926290"/>
            <a:ext cx="2870947" cy="287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/>
          <p:nvPr/>
        </p:nvSpPr>
        <p:spPr>
          <a:xfrm>
            <a:off x="630000" y="1260000"/>
            <a:ext cx="30930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150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es?</a:t>
            </a:r>
            <a:endParaRPr sz="18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Lengua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¿Qué es el incremental learning?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60" descr="Pared de ladrillo de edificio contorno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596776" y="1926290"/>
            <a:ext cx="2870947" cy="287094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0"/>
          <p:cNvSpPr txBox="1"/>
          <p:nvPr/>
        </p:nvSpPr>
        <p:spPr>
          <a:xfrm>
            <a:off x="704288" y="1529602"/>
            <a:ext cx="71487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Son métodos o técnica que permiten que un modelo incremente sus capacidades continuamente sin realizar entrenamientos desde cero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1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¿Para qué se utiliza el incremental learning?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1" name="Google Shape;731;p61" descr="Procesador contorno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1982602" y="2289040"/>
            <a:ext cx="2049648" cy="204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1" descr="reloj de arena 60% contorno"/>
          <p:cNvPicPr preferRelativeResize="0"/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4032250" y="2289040"/>
            <a:ext cx="2049648" cy="204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2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¿Para qué se utiliza el incremental learning?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62" descr="Procesador contorno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1982602" y="2289040"/>
            <a:ext cx="2049648" cy="2049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2" descr="reloj de arena 60% contorno"/>
          <p:cNvPicPr preferRelativeResize="0"/>
          <p:nvPr/>
        </p:nvPicPr>
        <p:blipFill rotWithShape="1">
          <a:blip r:embed="rId4">
            <a:alphaModFix amt="35000"/>
          </a:blip>
          <a:srcRect/>
          <a:stretch/>
        </p:blipFill>
        <p:spPr>
          <a:xfrm>
            <a:off x="4032250" y="2289040"/>
            <a:ext cx="2049648" cy="2049648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2"/>
          <p:cNvSpPr txBox="1"/>
          <p:nvPr/>
        </p:nvSpPr>
        <p:spPr>
          <a:xfrm>
            <a:off x="677394" y="1550376"/>
            <a:ext cx="68529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Para reducir la cantidad de datos en durante el entrenamiento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Para reducir el tiempo de procesamiento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Para reducir el uso de memoria GPU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3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¿Qué tipos de incremental learning hay?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4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¿Qué tipos de incremental learning hay?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64"/>
          <p:cNvSpPr txBox="1"/>
          <p:nvPr/>
        </p:nvSpPr>
        <p:spPr>
          <a:xfrm>
            <a:off x="677394" y="1550376"/>
            <a:ext cx="6852958" cy="132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Class Incremental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Task Incremental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Domain Incremental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5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Incremental groups for training -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New Classes (NC)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6647" y="1479177"/>
            <a:ext cx="3630706" cy="302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6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Incremental groups for training -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New Instances of New and Old Classes (NINOC)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9527" y="1730898"/>
            <a:ext cx="5644946" cy="226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7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Incremental groups for training -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Exemplar (Ex)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0350" y="1283074"/>
            <a:ext cx="354330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8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Incremental groups for validation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9" name="Google Shape;78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0776" y="1321453"/>
            <a:ext cx="3442447" cy="286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9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Método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573" y="1015673"/>
            <a:ext cx="6958853" cy="311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630000" y="1260000"/>
            <a:ext cx="3093000" cy="57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150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¿Qué es?</a:t>
            </a:r>
            <a:endParaRPr sz="18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30000" y="2190788"/>
            <a:ext cx="4575462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Lengua visual con estructura y gramática propia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Involucra movimiento de las manos, pose y gestos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7764" y="2190788"/>
            <a:ext cx="1613910" cy="117745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Lengua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Método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273" y="978281"/>
            <a:ext cx="7187453" cy="318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1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Método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447" y="1148660"/>
            <a:ext cx="6831106" cy="284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2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Método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1" name="Google Shape;82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770" y="1149480"/>
            <a:ext cx="6360459" cy="284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73"/>
          <p:cNvGrpSpPr/>
          <p:nvPr/>
        </p:nvGrpSpPr>
        <p:grpSpPr>
          <a:xfrm>
            <a:off x="1983491" y="774136"/>
            <a:ext cx="5177017" cy="3595228"/>
            <a:chOff x="2997582" y="801305"/>
            <a:chExt cx="5177017" cy="3595228"/>
          </a:xfrm>
        </p:grpSpPr>
        <p:pic>
          <p:nvPicPr>
            <p:cNvPr id="829" name="Google Shape;829;p7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97582" y="801305"/>
              <a:ext cx="5177017" cy="1941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84675" y="2742686"/>
              <a:ext cx="2337097" cy="1653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98793" y="2777805"/>
              <a:ext cx="2298784" cy="15836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73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PUCP-AEC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3" name="Google Shape;833;p73" descr="Generador de Códigos QR Cod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6836" y="1840197"/>
            <a:ext cx="1155327" cy="1155327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73">
            <a:hlinkClick r:id="rId7"/>
          </p:cNvPr>
          <p:cNvSpPr txBox="1"/>
          <p:nvPr/>
        </p:nvSpPr>
        <p:spPr>
          <a:xfrm>
            <a:off x="7740208" y="2995524"/>
            <a:ext cx="796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7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4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LSA64 - Argentino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2" name="Google Shape;84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499" y="951463"/>
            <a:ext cx="4527002" cy="324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74">
            <a:hlinkClick r:id="rId4"/>
          </p:cNvPr>
          <p:cNvSpPr txBox="1"/>
          <p:nvPr/>
        </p:nvSpPr>
        <p:spPr>
          <a:xfrm>
            <a:off x="7773825" y="2908118"/>
            <a:ext cx="7965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4" name="Google Shape;844;p74" descr="Generador de Códigos QR Code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6836" y="1840197"/>
            <a:ext cx="1155327" cy="115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7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5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5"/>
          <p:cNvSpPr txBox="1"/>
          <p:nvPr/>
        </p:nvSpPr>
        <p:spPr>
          <a:xfrm>
            <a:off x="969816" y="1717965"/>
            <a:ext cx="3262747" cy="198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Configuracion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6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1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76"/>
          <p:cNvSpPr txBox="1"/>
          <p:nvPr/>
        </p:nvSpPr>
        <p:spPr>
          <a:xfrm>
            <a:off x="7157910" y="702044"/>
            <a:ext cx="19860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800" y="0"/>
            <a:ext cx="61753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77"/>
          <p:cNvSpPr txBox="1"/>
          <p:nvPr/>
        </p:nvSpPr>
        <p:spPr>
          <a:xfrm>
            <a:off x="3393029" y="1976718"/>
            <a:ext cx="4169700" cy="148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s-ES" sz="343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4496" y="1895381"/>
            <a:ext cx="990738" cy="67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1028700" y="2394859"/>
            <a:ext cx="1479175" cy="56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77"/>
          <p:cNvPicPr preferRelativeResize="0"/>
          <p:nvPr/>
        </p:nvPicPr>
        <p:blipFill rotWithShape="1">
          <a:blip r:embed="rId5">
            <a:alphaModFix/>
          </a:blip>
          <a:srcRect l="-455" t="19092" r="454" b="69374"/>
          <a:stretch/>
        </p:blipFill>
        <p:spPr>
          <a:xfrm rot="10800000" flipH="1">
            <a:off x="954741" y="2953100"/>
            <a:ext cx="1553135" cy="11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77"/>
          <p:cNvPicPr preferRelativeResize="0"/>
          <p:nvPr/>
        </p:nvPicPr>
        <p:blipFill rotWithShape="1">
          <a:blip r:embed="rId5">
            <a:alphaModFix/>
          </a:blip>
          <a:srcRect l="-454" t="19092" r="27966" b="69374"/>
          <a:stretch/>
        </p:blipFill>
        <p:spPr>
          <a:xfrm rot="10800000" flipH="1">
            <a:off x="1380311" y="2953100"/>
            <a:ext cx="134164" cy="118128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77"/>
          <p:cNvSpPr txBox="1"/>
          <p:nvPr/>
        </p:nvSpPr>
        <p:spPr>
          <a:xfrm>
            <a:off x="1278076" y="1939102"/>
            <a:ext cx="130375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sz="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8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¿Por qué es importante la interpolación en SL?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9" name="Google Shape;87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9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¿Por qué es importante la interpolación en SL?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79"/>
          <p:cNvSpPr txBox="1"/>
          <p:nvPr/>
        </p:nvSpPr>
        <p:spPr>
          <a:xfrm>
            <a:off x="569817" y="1422634"/>
            <a:ext cx="7363947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Para reducir el impacto de los missing values en los modelos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Para poder hacer avatars o representaciones 2D/3D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Para agregar más frames al video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/>
          <p:nvPr/>
        </p:nvSpPr>
        <p:spPr>
          <a:xfrm>
            <a:off x="629999" y="1260000"/>
            <a:ext cx="3498655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150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¿Es una lengua universal?</a:t>
            </a:r>
            <a:endParaRPr sz="18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Lengua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294" y="2185987"/>
            <a:ext cx="66770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8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80"/>
          <p:cNvSpPr txBox="1"/>
          <p:nvPr/>
        </p:nvSpPr>
        <p:spPr>
          <a:xfrm>
            <a:off x="2936500" y="2957512"/>
            <a:ext cx="34777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Serie de de Keypoints de un 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6" name="Google Shape;896;p80"/>
          <p:cNvPicPr preferRelativeResize="0"/>
          <p:nvPr/>
        </p:nvPicPr>
        <p:blipFill rotWithShape="1">
          <a:blip r:embed="rId4">
            <a:alphaModFix/>
          </a:blip>
          <a:srcRect t="84524"/>
          <a:stretch/>
        </p:blipFill>
        <p:spPr>
          <a:xfrm>
            <a:off x="2481376" y="1468852"/>
            <a:ext cx="4181247" cy="58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1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4" name="Google Shape;904;p81"/>
          <p:cNvSpPr txBox="1"/>
          <p:nvPr/>
        </p:nvSpPr>
        <p:spPr>
          <a:xfrm>
            <a:off x="569817" y="1422634"/>
            <a:ext cx="73639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¿Cómo simular cuantos bloques hay?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469" y="2165620"/>
            <a:ext cx="66960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2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3" name="Google Shape;913;p82"/>
          <p:cNvSpPr txBox="1"/>
          <p:nvPr/>
        </p:nvSpPr>
        <p:spPr>
          <a:xfrm>
            <a:off x="569817" y="1422634"/>
            <a:ext cx="73639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¿Cómo simular el tamaño de los bloques?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469" y="2165620"/>
            <a:ext cx="66960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3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83"/>
          <p:cNvSpPr txBox="1"/>
          <p:nvPr/>
        </p:nvSpPr>
        <p:spPr>
          <a:xfrm>
            <a:off x="569817" y="2908534"/>
            <a:ext cx="228768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¿Cómo simular el tamaño de los bloques?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Google Shape;923;p83" descr="No hay ninguna descripción de la foto disponible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250" y="746919"/>
            <a:ext cx="3592886" cy="2163343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83"/>
          <p:cNvSpPr txBox="1"/>
          <p:nvPr/>
        </p:nvSpPr>
        <p:spPr>
          <a:xfrm>
            <a:off x="569818" y="1422634"/>
            <a:ext cx="179014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¿Cómo simular cuantos bloques hay?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8498" y="3173984"/>
            <a:ext cx="4020390" cy="97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4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Simular Missing Values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84"/>
          <p:cNvSpPr txBox="1"/>
          <p:nvPr/>
        </p:nvSpPr>
        <p:spPr>
          <a:xfrm>
            <a:off x="569818" y="1422634"/>
            <a:ext cx="179014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¿Cómo simular cuantos bloques hay?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84"/>
          <p:cNvSpPr txBox="1"/>
          <p:nvPr/>
        </p:nvSpPr>
        <p:spPr>
          <a:xfrm>
            <a:off x="569817" y="2908534"/>
            <a:ext cx="228768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¿Cómo simular el tamaño de los bloques?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84"/>
          <p:cNvSpPr txBox="1"/>
          <p:nvPr/>
        </p:nvSpPr>
        <p:spPr>
          <a:xfrm>
            <a:off x="2692211" y="1580772"/>
            <a:ext cx="9922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[2 , 5]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84"/>
          <p:cNvSpPr txBox="1"/>
          <p:nvPr/>
        </p:nvSpPr>
        <p:spPr>
          <a:xfrm>
            <a:off x="2698932" y="3123977"/>
            <a:ext cx="9922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[1 , 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7" name="Google Shape;93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8914" y="1534997"/>
            <a:ext cx="4745268" cy="1896757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84"/>
          <p:cNvSpPr txBox="1"/>
          <p:nvPr/>
        </p:nvSpPr>
        <p:spPr>
          <a:xfrm>
            <a:off x="4806695" y="1227220"/>
            <a:ext cx="27897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Un video – muchas muestras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9" name="Google Shape;939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5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Tipos simples de interpolación para missing values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6" name="Google Shape;946;p85"/>
          <p:cNvSpPr txBox="1"/>
          <p:nvPr/>
        </p:nvSpPr>
        <p:spPr>
          <a:xfrm>
            <a:off x="556369" y="1926899"/>
            <a:ext cx="7363947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Repetir el anterior/posterior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Interpolación cúbica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Interpolación Splines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Interpolación Spline-cúbica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250" y="2502531"/>
            <a:ext cx="4531359" cy="52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85"/>
          <p:cNvPicPr preferRelativeResize="0"/>
          <p:nvPr/>
        </p:nvPicPr>
        <p:blipFill rotWithShape="1">
          <a:blip r:embed="rId4">
            <a:alphaModFix/>
          </a:blip>
          <a:srcRect t="84524"/>
          <a:stretch/>
        </p:blipFill>
        <p:spPr>
          <a:xfrm>
            <a:off x="4477871" y="1847839"/>
            <a:ext cx="4181247" cy="58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6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Arquitectura del modelo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Google Shape;956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250" y="815075"/>
            <a:ext cx="3447238" cy="35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3274" y="1835080"/>
            <a:ext cx="788615" cy="147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7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Máscaras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7"/>
          <p:cNvSpPr txBox="1"/>
          <p:nvPr/>
        </p:nvSpPr>
        <p:spPr>
          <a:xfrm>
            <a:off x="556369" y="1926899"/>
            <a:ext cx="2865907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src_mask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tgt_mask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src_key_padding_mask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tgt_key_padding_mask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memory_mask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memory_key_padding_mask 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6" name="Google Shape;966;p87" descr="GitHub - sooftware/transformer: A PyTorch Implementation of &quot;Attention Is  All You Need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506413"/>
            <a:ext cx="2557178" cy="348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8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Máscaras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88" descr="GitHub - sooftware/transformer: A PyTorch Implementation of &quot;Attention Is  All You Need&quot;"/>
          <p:cNvPicPr preferRelativeResize="0"/>
          <p:nvPr/>
        </p:nvPicPr>
        <p:blipFill rotWithShape="1">
          <a:blip r:embed="rId3">
            <a:alphaModFix/>
          </a:blip>
          <a:srcRect t="46413"/>
          <a:stretch/>
        </p:blipFill>
        <p:spPr>
          <a:xfrm>
            <a:off x="1837311" y="820734"/>
            <a:ext cx="4794528" cy="350203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88"/>
          <p:cNvSpPr txBox="1"/>
          <p:nvPr/>
        </p:nvSpPr>
        <p:spPr>
          <a:xfrm>
            <a:off x="1569191" y="1771887"/>
            <a:ext cx="880441" cy="261610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src_mask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88"/>
          <p:cNvSpPr txBox="1"/>
          <p:nvPr/>
        </p:nvSpPr>
        <p:spPr>
          <a:xfrm>
            <a:off x="998194" y="3123433"/>
            <a:ext cx="1826216" cy="26161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src_key_padding_mask</a:t>
            </a:r>
            <a:endParaRPr sz="11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88"/>
          <p:cNvSpPr txBox="1"/>
          <p:nvPr/>
        </p:nvSpPr>
        <p:spPr>
          <a:xfrm>
            <a:off x="5815818" y="1771887"/>
            <a:ext cx="878552" cy="261610"/>
          </a:xfrm>
          <a:prstGeom prst="rect">
            <a:avLst/>
          </a:prstGeom>
          <a:solidFill>
            <a:schemeClr val="accent4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tgt_mask</a:t>
            </a:r>
            <a:endParaRPr sz="11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8" name="Google Shape;978;p88"/>
          <p:cNvSpPr txBox="1"/>
          <p:nvPr/>
        </p:nvSpPr>
        <p:spPr>
          <a:xfrm>
            <a:off x="5480473" y="3123433"/>
            <a:ext cx="1826216" cy="261610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tgt_key_padding_mask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Google Shape;979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9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7541" y="746919"/>
            <a:ext cx="2786529" cy="207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112" y="2926771"/>
            <a:ext cx="8283388" cy="137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8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/>
          <p:nvPr/>
        </p:nvSpPr>
        <p:spPr>
          <a:xfrm>
            <a:off x="629999" y="1260000"/>
            <a:ext cx="3498655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150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¿Es una lengua universal?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629999" y="2144400"/>
            <a:ext cx="7523400" cy="1580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83150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Varía según la región o país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Según la Federación Mundial de Sordos (World Federation of the Deaf), existen: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- 70 millones de personas sordas en el mundo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Más de 200 lenguas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Lengua de señas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0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0"/>
          <p:cNvSpPr txBox="1"/>
          <p:nvPr/>
        </p:nvSpPr>
        <p:spPr>
          <a:xfrm>
            <a:off x="969816" y="1717965"/>
            <a:ext cx="3262747" cy="1989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sz="16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s-ES"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1"/>
          <p:cNvSpPr txBox="1"/>
          <p:nvPr/>
        </p:nvSpPr>
        <p:spPr>
          <a:xfrm>
            <a:off x="227034" y="1409930"/>
            <a:ext cx="8432058" cy="309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Introducción básica del trabajo con Lengua de seña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PERUSIL: a Sign Language Annotation Framework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used to Measure Sign Language Similarity</a:t>
            </a: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Impact of Pose Estimation on the Sign Language Recognition Task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Peruvian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Comparing Incremental Learning Approaches for a Growing Sign Language Dictionary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AI for Sign Language Data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2354"/>
              </a:buClr>
              <a:buSzPts val="1400"/>
              <a:buFont typeface="Montserrat"/>
              <a:buAutoNum type="arabicPeriod"/>
            </a:pPr>
            <a:r>
              <a:rPr lang="es-ES" sz="1400" b="1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91"/>
          <p:cNvSpPr txBox="1"/>
          <p:nvPr/>
        </p:nvSpPr>
        <p:spPr>
          <a:xfrm>
            <a:off x="7157910" y="702044"/>
            <a:ext cx="19860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85.42%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4" name="Google Shape;1004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2"/>
          <p:cNvSpPr txBox="1"/>
          <p:nvPr/>
        </p:nvSpPr>
        <p:spPr>
          <a:xfrm>
            <a:off x="3117364" y="2039996"/>
            <a:ext cx="4169700" cy="106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s-ES" sz="343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Iconicity in Sign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85" y="3998345"/>
            <a:ext cx="2035834" cy="114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5988" y="2578473"/>
            <a:ext cx="910694" cy="669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8961" y="1902104"/>
            <a:ext cx="990738" cy="67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526" y="2565027"/>
            <a:ext cx="990738" cy="676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2"/>
          <p:cNvSpPr txBox="1"/>
          <p:nvPr/>
        </p:nvSpPr>
        <p:spPr>
          <a:xfrm>
            <a:off x="1096771" y="1902098"/>
            <a:ext cx="1303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endParaRPr sz="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3"/>
          <p:cNvSpPr txBox="1"/>
          <p:nvPr/>
        </p:nvSpPr>
        <p:spPr>
          <a:xfrm>
            <a:off x="210110" y="1274571"/>
            <a:ext cx="45753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Review SL similarity 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Review (Ortega et al, 2019) for more iconic 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93"/>
          <p:cNvSpPr txBox="1"/>
          <p:nvPr/>
        </p:nvSpPr>
        <p:spPr>
          <a:xfrm>
            <a:off x="4730129" y="1231736"/>
            <a:ext cx="14435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sign/gestures videos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93"/>
          <p:cNvSpPr txBox="1"/>
          <p:nvPr/>
        </p:nvSpPr>
        <p:spPr>
          <a:xfrm>
            <a:off x="6422466" y="1244178"/>
            <a:ext cx="8499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sz="12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93"/>
          <p:cNvSpPr txBox="1"/>
          <p:nvPr/>
        </p:nvSpPr>
        <p:spPr>
          <a:xfrm>
            <a:off x="5208710" y="4132545"/>
            <a:ext cx="250525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List of signs (videos) - images</a:t>
            </a:r>
            <a:endParaRPr sz="12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s-ES" sz="12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" name="Google Shape;1024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8710" y="1867575"/>
            <a:ext cx="689794" cy="61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8710" y="2634541"/>
            <a:ext cx="689794" cy="58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8710" y="3372848"/>
            <a:ext cx="689794" cy="66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3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Collect Dataset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Google Shape;1028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2147" y="1792360"/>
            <a:ext cx="362916" cy="27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16672" y="1831749"/>
            <a:ext cx="400837" cy="32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9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10530" y="2120908"/>
            <a:ext cx="350447" cy="35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9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57821" y="2700557"/>
            <a:ext cx="338167" cy="21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32308" y="2733360"/>
            <a:ext cx="329296" cy="21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99850" y="3007931"/>
            <a:ext cx="329228" cy="21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9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14249" y="3400251"/>
            <a:ext cx="456196" cy="34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9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956522" y="3585299"/>
            <a:ext cx="336446" cy="30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9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40657" y="3766052"/>
            <a:ext cx="350447" cy="350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7" name="Google Shape;1037;p93"/>
          <p:cNvCxnSpPr/>
          <p:nvPr/>
        </p:nvCxnSpPr>
        <p:spPr>
          <a:xfrm>
            <a:off x="5018887" y="2553121"/>
            <a:ext cx="2447567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8" name="Google Shape;1038;p93"/>
          <p:cNvCxnSpPr/>
          <p:nvPr/>
        </p:nvCxnSpPr>
        <p:spPr>
          <a:xfrm>
            <a:off x="5026651" y="3317413"/>
            <a:ext cx="2447567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9" name="Google Shape;1039;p93"/>
          <p:cNvCxnSpPr/>
          <p:nvPr/>
        </p:nvCxnSpPr>
        <p:spPr>
          <a:xfrm>
            <a:off x="6105167" y="1230660"/>
            <a:ext cx="0" cy="295459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0" name="Google Shape;1040;p9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9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2592a6409e_0_639"/>
          <p:cNvSpPr txBox="1"/>
          <p:nvPr/>
        </p:nvSpPr>
        <p:spPr>
          <a:xfrm>
            <a:off x="210110" y="1274571"/>
            <a:ext cx="457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Review SL similarity 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Review (Ortega et al, 2019) for more iconic 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32592a6409e_0_639"/>
          <p:cNvSpPr txBox="1"/>
          <p:nvPr/>
        </p:nvSpPr>
        <p:spPr>
          <a:xfrm>
            <a:off x="4730129" y="1231736"/>
            <a:ext cx="144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sign/gestures videos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g32592a6409e_0_639"/>
          <p:cNvSpPr txBox="1"/>
          <p:nvPr/>
        </p:nvSpPr>
        <p:spPr>
          <a:xfrm>
            <a:off x="6422466" y="1244178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sz="12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9" name="Google Shape;1049;g32592a6409e_0_639"/>
          <p:cNvSpPr txBox="1"/>
          <p:nvPr/>
        </p:nvSpPr>
        <p:spPr>
          <a:xfrm>
            <a:off x="5208710" y="4132545"/>
            <a:ext cx="250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List of signs (videos) - images</a:t>
            </a:r>
            <a:endParaRPr sz="12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s-ES" sz="12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0" name="Google Shape;1050;g32592a6409e_0_6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8710" y="1867575"/>
            <a:ext cx="689795" cy="61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g32592a6409e_0_6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8710" y="2634541"/>
            <a:ext cx="689794" cy="58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32592a6409e_0_6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8710" y="3372848"/>
            <a:ext cx="689794" cy="6657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32592a6409e_0_639"/>
          <p:cNvSpPr txBox="1"/>
          <p:nvPr/>
        </p:nvSpPr>
        <p:spPr>
          <a:xfrm>
            <a:off x="0" y="506413"/>
            <a:ext cx="8064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Collect Dataset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4" name="Google Shape;1054;g32592a6409e_0_6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2147" y="1792360"/>
            <a:ext cx="362916" cy="27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g32592a6409e_0_6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16672" y="1831749"/>
            <a:ext cx="400837" cy="32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32592a6409e_0_6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10530" y="2120908"/>
            <a:ext cx="350447" cy="35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32592a6409e_0_6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57821" y="2700557"/>
            <a:ext cx="338166" cy="21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32592a6409e_0_6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32308" y="2733360"/>
            <a:ext cx="329296" cy="21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32592a6409e_0_6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99850" y="3007931"/>
            <a:ext cx="329226" cy="21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32592a6409e_0_63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14249" y="3400251"/>
            <a:ext cx="456197" cy="34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g32592a6409e_0_63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956522" y="3585299"/>
            <a:ext cx="336446" cy="30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g32592a6409e_0_63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40657" y="3766052"/>
            <a:ext cx="350447" cy="350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g32592a6409e_0_639"/>
          <p:cNvCxnSpPr/>
          <p:nvPr/>
        </p:nvCxnSpPr>
        <p:spPr>
          <a:xfrm>
            <a:off x="5018887" y="2553121"/>
            <a:ext cx="244770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4" name="Google Shape;1064;g32592a6409e_0_639"/>
          <p:cNvCxnSpPr/>
          <p:nvPr/>
        </p:nvCxnSpPr>
        <p:spPr>
          <a:xfrm>
            <a:off x="5026651" y="3317413"/>
            <a:ext cx="244770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5" name="Google Shape;1065;g32592a6409e_0_639"/>
          <p:cNvCxnSpPr/>
          <p:nvPr/>
        </p:nvCxnSpPr>
        <p:spPr>
          <a:xfrm>
            <a:off x="6105167" y="1230660"/>
            <a:ext cx="0" cy="29547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66" name="Google Shape;1066;g32592a6409e_0_63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g32592a6409e_0_63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94"/>
          <p:cNvSpPr txBox="1"/>
          <p:nvPr/>
        </p:nvSpPr>
        <p:spPr>
          <a:xfrm>
            <a:off x="210110" y="1274571"/>
            <a:ext cx="4575362" cy="127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Train a generative GAN to transfer style between videos and associated images (cycleGAN)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Train a classifier to recognize the image representing the sign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94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Building the AI Models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94" descr="Common Core Blogg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820" y="2833860"/>
            <a:ext cx="674034" cy="67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94" descr="A picture containing cartoon, clipart, illustr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1235" y="3720726"/>
            <a:ext cx="615203" cy="61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94"/>
          <p:cNvSpPr txBox="1"/>
          <p:nvPr/>
        </p:nvSpPr>
        <p:spPr>
          <a:xfrm>
            <a:off x="987201" y="2991063"/>
            <a:ext cx="67403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E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videos de </a:t>
            </a:r>
            <a:r>
              <a:rPr lang="es-ES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señas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94"/>
          <p:cNvSpPr txBox="1"/>
          <p:nvPr/>
        </p:nvSpPr>
        <p:spPr>
          <a:xfrm>
            <a:off x="771208" y="3841412"/>
            <a:ext cx="8959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-ES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imágenes icónicas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8" name="Google Shape;1078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8978" y="3543455"/>
            <a:ext cx="1183061" cy="69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2083" y="2944691"/>
            <a:ext cx="882379" cy="88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94"/>
          <p:cNvSpPr txBox="1"/>
          <p:nvPr/>
        </p:nvSpPr>
        <p:spPr>
          <a:xfrm>
            <a:off x="7303152" y="2955175"/>
            <a:ext cx="882379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house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eat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dance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think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       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       …</a:t>
            </a:r>
            <a:endParaRPr sz="105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1" name="Google Shape;1081;p94"/>
          <p:cNvSpPr/>
          <p:nvPr/>
        </p:nvSpPr>
        <p:spPr>
          <a:xfrm>
            <a:off x="2746245" y="2991063"/>
            <a:ext cx="1069320" cy="988697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769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CycleGAN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94"/>
          <p:cNvSpPr/>
          <p:nvPr/>
        </p:nvSpPr>
        <p:spPr>
          <a:xfrm>
            <a:off x="5773872" y="2991063"/>
            <a:ext cx="1069320" cy="988697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769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94"/>
          <p:cNvSpPr/>
          <p:nvPr/>
        </p:nvSpPr>
        <p:spPr>
          <a:xfrm>
            <a:off x="7007317" y="2833861"/>
            <a:ext cx="295835" cy="1321301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94"/>
          <p:cNvSpPr/>
          <p:nvPr/>
        </p:nvSpPr>
        <p:spPr>
          <a:xfrm rot="1772793">
            <a:off x="2362343" y="3004635"/>
            <a:ext cx="531159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94"/>
          <p:cNvSpPr/>
          <p:nvPr/>
        </p:nvSpPr>
        <p:spPr>
          <a:xfrm rot="-1685818">
            <a:off x="2359518" y="3762162"/>
            <a:ext cx="531159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94"/>
          <p:cNvSpPr/>
          <p:nvPr/>
        </p:nvSpPr>
        <p:spPr>
          <a:xfrm>
            <a:off x="5315136" y="3387384"/>
            <a:ext cx="531159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94"/>
          <p:cNvSpPr/>
          <p:nvPr/>
        </p:nvSpPr>
        <p:spPr>
          <a:xfrm>
            <a:off x="3859847" y="3398647"/>
            <a:ext cx="531159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94"/>
          <p:cNvSpPr txBox="1"/>
          <p:nvPr/>
        </p:nvSpPr>
        <p:spPr>
          <a:xfrm>
            <a:off x="3750366" y="4215439"/>
            <a:ext cx="2462175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E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imágenes o representaciones generadas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br>
              <a:rPr lang="es-E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9" name="Google Shape;1089;p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95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Training the CycleGAN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6" name="Google Shape;1096;p95"/>
          <p:cNvSpPr txBox="1"/>
          <p:nvPr/>
        </p:nvSpPr>
        <p:spPr>
          <a:xfrm>
            <a:off x="307600" y="1562956"/>
            <a:ext cx="396856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CycleGAN is a model that Will transfer style from one image to another.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For example, we see the picture of a horse and we want to convert it in a zebra given a second input related to the domain zebra.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590" y="1562956"/>
            <a:ext cx="3750822" cy="170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95"/>
          <p:cNvSpPr txBox="1"/>
          <p:nvPr/>
        </p:nvSpPr>
        <p:spPr>
          <a:xfrm>
            <a:off x="4653590" y="3692655"/>
            <a:ext cx="38273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rgbClr val="E91D63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https://www.youtube.com/watch?v=-8hfnlxEPn4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9" name="Google Shape;1099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6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Training the CycleGAN</a:t>
            </a:r>
            <a:endParaRPr sz="2500" b="1" i="0" u="none" strike="noStrike" cap="none">
              <a:solidFill>
                <a:srgbClr val="0423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6" name="Google Shape;1106;p96"/>
          <p:cNvSpPr txBox="1"/>
          <p:nvPr/>
        </p:nvSpPr>
        <p:spPr>
          <a:xfrm>
            <a:off x="307600" y="1562956"/>
            <a:ext cx="396856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In our Project, at training time, the cycleGAN model sees the match between the video of a sign and its corresponding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p96" descr="Common Core Blogg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838" y="988934"/>
            <a:ext cx="1148043" cy="114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96"/>
          <p:cNvSpPr txBox="1"/>
          <p:nvPr/>
        </p:nvSpPr>
        <p:spPr>
          <a:xfrm>
            <a:off x="4462742" y="803514"/>
            <a:ext cx="261041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600" b="0" i="0" u="sng" strike="noStrike" cap="none">
                <a:solidFill>
                  <a:srgbClr val="E91D63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 Language Online Class for Beginners (mykajabi.com)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9" name="Google Shape;1109;p96" descr="A picture containing cartoon, clipart, illustr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7555" y="964560"/>
            <a:ext cx="1148043" cy="114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83411" y="2747757"/>
            <a:ext cx="1340130" cy="1344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96"/>
          <p:cNvSpPr/>
          <p:nvPr/>
        </p:nvSpPr>
        <p:spPr>
          <a:xfrm>
            <a:off x="5872686" y="2890506"/>
            <a:ext cx="1069320" cy="988697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769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CycleGAN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96"/>
          <p:cNvSpPr/>
          <p:nvPr/>
        </p:nvSpPr>
        <p:spPr>
          <a:xfrm rot="2779388">
            <a:off x="5502853" y="2405689"/>
            <a:ext cx="739667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96"/>
          <p:cNvSpPr/>
          <p:nvPr/>
        </p:nvSpPr>
        <p:spPr>
          <a:xfrm rot="8000258">
            <a:off x="6488202" y="2400333"/>
            <a:ext cx="739667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96"/>
          <p:cNvSpPr/>
          <p:nvPr/>
        </p:nvSpPr>
        <p:spPr>
          <a:xfrm rot="10800000">
            <a:off x="5028280" y="3272520"/>
            <a:ext cx="739667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97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Generating time CycleGAN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97"/>
          <p:cNvSpPr txBox="1"/>
          <p:nvPr/>
        </p:nvSpPr>
        <p:spPr>
          <a:xfrm>
            <a:off x="307600" y="1562956"/>
            <a:ext cx="396856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At generation time, the CycleGAN model receives one video at a time to generate an image corresponding to that sign according to the patterns that it previously learned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97"/>
          <p:cNvSpPr/>
          <p:nvPr/>
        </p:nvSpPr>
        <p:spPr>
          <a:xfrm>
            <a:off x="6733302" y="3018254"/>
            <a:ext cx="1069320" cy="988697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769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CycleGAN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97"/>
          <p:cNvSpPr/>
          <p:nvPr/>
        </p:nvSpPr>
        <p:spPr>
          <a:xfrm rot="5400000">
            <a:off x="6898128" y="2409808"/>
            <a:ext cx="739667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97"/>
          <p:cNvSpPr/>
          <p:nvPr/>
        </p:nvSpPr>
        <p:spPr>
          <a:xfrm rot="10800000">
            <a:off x="5888896" y="3400268"/>
            <a:ext cx="739667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" name="Google Shape;1126;p97" descr="A blue and red figures holding hand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8766" y="2875506"/>
            <a:ext cx="1340130" cy="13401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7" name="Google Shape;112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5459" y="1131090"/>
            <a:ext cx="1228726" cy="93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8"/>
          <p:cNvSpPr/>
          <p:nvPr/>
        </p:nvSpPr>
        <p:spPr>
          <a:xfrm rot="189612">
            <a:off x="5106443" y="1140033"/>
            <a:ext cx="2965078" cy="1290578"/>
          </a:xfrm>
          <a:prstGeom prst="cloud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98"/>
          <p:cNvSpPr txBox="1"/>
          <p:nvPr/>
        </p:nvSpPr>
        <p:spPr>
          <a:xfrm>
            <a:off x="0" y="506413"/>
            <a:ext cx="8064500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s-ES" sz="2500" b="1" i="0" u="none" strike="noStrike" cap="none">
                <a:solidFill>
                  <a:srgbClr val="042354"/>
                </a:solidFill>
                <a:latin typeface="Montserrat"/>
                <a:ea typeface="Montserrat"/>
                <a:cs typeface="Montserrat"/>
                <a:sym typeface="Montserrat"/>
              </a:rPr>
              <a:t>Training the Classifier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98"/>
          <p:cNvSpPr txBox="1"/>
          <p:nvPr/>
        </p:nvSpPr>
        <p:spPr>
          <a:xfrm>
            <a:off x="307600" y="1562956"/>
            <a:ext cx="396856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The classifier should be able to recognize either “abstract” input as as well as well defined pictures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7" name="Google Shape;113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4637" y="3034353"/>
            <a:ext cx="882379" cy="88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98"/>
          <p:cNvSpPr txBox="1"/>
          <p:nvPr/>
        </p:nvSpPr>
        <p:spPr>
          <a:xfrm>
            <a:off x="5225589" y="2998465"/>
            <a:ext cx="882379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house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eat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dance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666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think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       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-ES" sz="1050" b="0" i="0" u="none" strike="noStrike" cap="non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       …</a:t>
            </a:r>
            <a:endParaRPr sz="1050" b="0" i="0" u="none" strike="noStrike" cap="none">
              <a:solidFill>
                <a:srgbClr val="0D0D0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9" name="Google Shape;1139;p98"/>
          <p:cNvSpPr/>
          <p:nvPr/>
        </p:nvSpPr>
        <p:spPr>
          <a:xfrm>
            <a:off x="3346686" y="2998465"/>
            <a:ext cx="1306004" cy="988697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rgbClr val="5769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Object/Action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98"/>
          <p:cNvSpPr/>
          <p:nvPr/>
        </p:nvSpPr>
        <p:spPr>
          <a:xfrm>
            <a:off x="4929754" y="2877151"/>
            <a:ext cx="295835" cy="1321301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98"/>
          <p:cNvSpPr/>
          <p:nvPr/>
        </p:nvSpPr>
        <p:spPr>
          <a:xfrm>
            <a:off x="2645902" y="3381181"/>
            <a:ext cx="531159" cy="1917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98"/>
          <p:cNvSpPr txBox="1"/>
          <p:nvPr/>
        </p:nvSpPr>
        <p:spPr>
          <a:xfrm>
            <a:off x="5338811" y="1347966"/>
            <a:ext cx="248629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classes should include signs seen and not seen in the cycleGAN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3" name="Google Shape;1143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525" y="4514627"/>
            <a:ext cx="1657350" cy="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125" y="256087"/>
            <a:ext cx="16954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2334</Words>
  <Application>Microsoft Office PowerPoint</Application>
  <PresentationFormat>Presentación en pantalla (16:9)</PresentationFormat>
  <Paragraphs>481</Paragraphs>
  <Slides>104</Slides>
  <Notes>104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104</vt:i4>
      </vt:variant>
    </vt:vector>
  </HeadingPairs>
  <TitlesOfParts>
    <vt:vector size="110" baseType="lpstr">
      <vt:lpstr>Arial</vt:lpstr>
      <vt:lpstr>Source Code Pro</vt:lpstr>
      <vt:lpstr>Calibri</vt:lpstr>
      <vt:lpstr>Montserrat Medium</vt:lpstr>
      <vt:lpstr>Montserrat</vt:lpstr>
      <vt:lpstr>Simple Light</vt:lpstr>
      <vt:lpstr>Presentación de PowerPoint</vt:lpstr>
      <vt:lpstr>Joe Huamani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Nestor Valdemar Muguerza Flores</cp:lastModifiedBy>
  <cp:revision>1</cp:revision>
  <dcterms:modified xsi:type="dcterms:W3CDTF">2025-01-15T16:42:50Z</dcterms:modified>
</cp:coreProperties>
</file>